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theme/themeOverride1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256" r:id="rId2"/>
    <p:sldId id="265" r:id="rId3"/>
    <p:sldId id="263" r:id="rId4"/>
    <p:sldId id="268" r:id="rId5"/>
    <p:sldId id="266" r:id="rId6"/>
    <p:sldId id="269" r:id="rId7"/>
    <p:sldId id="267" r:id="rId8"/>
    <p:sldId id="259" r:id="rId9"/>
    <p:sldId id="262" r:id="rId10"/>
    <p:sldId id="260" r:id="rId11"/>
    <p:sldId id="261" r:id="rId12"/>
  </p:sldIdLst>
  <p:sldSz cx="9144000" cy="5143500" type="screen16x9"/>
  <p:notesSz cx="6797675" cy="987266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3110" userDrawn="1">
          <p15:clr>
            <a:srgbClr val="A4A3A4"/>
          </p15:clr>
        </p15:guide>
        <p15:guide id="2" pos="214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0CA"/>
    <a:srgbClr val="5E2750"/>
    <a:srgbClr val="EB9700"/>
    <a:srgbClr val="FECB00"/>
    <a:srgbClr val="A8B400"/>
    <a:srgbClr val="007C92"/>
    <a:srgbClr val="9C2AA0"/>
    <a:srgbClr val="54575A"/>
    <a:srgbClr val="EA2314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961" autoAdjust="0"/>
    <p:restoredTop sz="94694" autoAdjust="0"/>
  </p:normalViewPr>
  <p:slideViewPr>
    <p:cSldViewPr snapToGrid="0" snapToObjects="1" showGuides="1">
      <p:cViewPr varScale="1">
        <p:scale>
          <a:sx n="112" d="100"/>
          <a:sy n="112" d="100"/>
        </p:scale>
        <p:origin x="-778" y="-77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5" d="100"/>
        <a:sy n="65" d="100"/>
      </p:scale>
      <p:origin x="0" y="0"/>
    </p:cViewPr>
  </p:sorterViewPr>
  <p:notesViewPr>
    <p:cSldViewPr snapToGrid="0" showGuides="1">
      <p:cViewPr varScale="1">
        <p:scale>
          <a:sx n="75" d="100"/>
          <a:sy n="75" d="100"/>
        </p:scale>
        <p:origin x="2448" y="72"/>
      </p:cViewPr>
      <p:guideLst>
        <p:guide orient="horz" pos="3110"/>
        <p:guide pos="214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6F94472-AAB7-4574-BBB8-7A2867685AF7}" type="doc">
      <dgm:prSet loTypeId="urn:microsoft.com/office/officeart/2005/8/layout/venn2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84ED299A-4D28-4845-A64F-300B6825E73E}">
      <dgm:prSet phldrT="[Texto]" custT="1"/>
      <dgm:spPr>
        <a:solidFill>
          <a:schemeClr val="accent3">
            <a:lumMod val="75000"/>
          </a:schemeClr>
        </a:solidFill>
      </dgm:spPr>
      <dgm:t>
        <a:bodyPr/>
        <a:lstStyle/>
        <a:p>
          <a:r>
            <a:rPr lang="en-GB" sz="1000" noProof="0" dirty="0" smtClean="0"/>
            <a:t>Estimate thresholds for port-out requests score and segment</a:t>
          </a:r>
          <a:endParaRPr lang="en-GB" sz="1000" noProof="0" dirty="0"/>
        </a:p>
      </dgm:t>
    </dgm:pt>
    <dgm:pt modelId="{28AD7C1C-9129-4BBB-9848-7E5FE00A6E0D}" type="parTrans" cxnId="{3DA65588-406F-43FD-81CA-696E93F5DD96}">
      <dgm:prSet/>
      <dgm:spPr/>
      <dgm:t>
        <a:bodyPr/>
        <a:lstStyle/>
        <a:p>
          <a:endParaRPr lang="en-GB"/>
        </a:p>
      </dgm:t>
    </dgm:pt>
    <dgm:pt modelId="{BE8D0CC2-6D53-4EC0-9483-B94A08FCE430}" type="sibTrans" cxnId="{3DA65588-406F-43FD-81CA-696E93F5DD96}">
      <dgm:prSet/>
      <dgm:spPr/>
      <dgm:t>
        <a:bodyPr/>
        <a:lstStyle/>
        <a:p>
          <a:endParaRPr lang="en-GB"/>
        </a:p>
      </dgm:t>
    </dgm:pt>
    <dgm:pt modelId="{535FF8D6-4EA5-413D-831B-D4FF35851779}">
      <dgm:prSet phldrT="[Texto]" custT="1"/>
      <dgm:spPr/>
      <dgm:t>
        <a:bodyPr/>
        <a:lstStyle/>
        <a:p>
          <a:pPr algn="ctr"/>
          <a:r>
            <a:rPr lang="en-GB" sz="1000" noProof="0" dirty="0" smtClean="0"/>
            <a:t>Inherit triggers and actionable insights from port-out requests</a:t>
          </a:r>
          <a:endParaRPr lang="en-GB" sz="1000" noProof="0" dirty="0"/>
        </a:p>
      </dgm:t>
    </dgm:pt>
    <dgm:pt modelId="{97348B81-845D-48CD-AA10-DA80DF29A52A}" type="parTrans" cxnId="{043DBF59-047C-4229-B85A-A70F4F740A78}">
      <dgm:prSet/>
      <dgm:spPr/>
      <dgm:t>
        <a:bodyPr/>
        <a:lstStyle/>
        <a:p>
          <a:endParaRPr lang="en-GB"/>
        </a:p>
      </dgm:t>
    </dgm:pt>
    <dgm:pt modelId="{D00EEE73-2C93-4369-9C56-43936757633D}" type="sibTrans" cxnId="{043DBF59-047C-4229-B85A-A70F4F740A78}">
      <dgm:prSet/>
      <dgm:spPr/>
      <dgm:t>
        <a:bodyPr/>
        <a:lstStyle/>
        <a:p>
          <a:endParaRPr lang="en-GB"/>
        </a:p>
      </dgm:t>
    </dgm:pt>
    <dgm:pt modelId="{C9BFDD76-D43E-4E5F-9C87-B04E5DAC6267}">
      <dgm:prSet phldrT="[Texto]"/>
      <dgm:spPr/>
      <dgm:t>
        <a:bodyPr/>
        <a:lstStyle/>
        <a:p>
          <a:r>
            <a:rPr lang="en-GB" noProof="0" dirty="0" smtClean="0"/>
            <a:t>Validate port-out requests as a proxy for NPS estimation</a:t>
          </a:r>
          <a:endParaRPr lang="en-GB" noProof="0" dirty="0"/>
        </a:p>
      </dgm:t>
    </dgm:pt>
    <dgm:pt modelId="{65F41D97-7791-48DE-8388-F9363127FC6F}" type="parTrans" cxnId="{62D76411-D6BC-416E-B464-5B0F1546A414}">
      <dgm:prSet/>
      <dgm:spPr/>
      <dgm:t>
        <a:bodyPr/>
        <a:lstStyle/>
        <a:p>
          <a:endParaRPr lang="en-GB"/>
        </a:p>
      </dgm:t>
    </dgm:pt>
    <dgm:pt modelId="{93C6865F-D941-4BB0-983A-C8AAAF7F59C6}" type="sibTrans" cxnId="{62D76411-D6BC-416E-B464-5B0F1546A414}">
      <dgm:prSet/>
      <dgm:spPr/>
      <dgm:t>
        <a:bodyPr/>
        <a:lstStyle/>
        <a:p>
          <a:endParaRPr lang="en-GB"/>
        </a:p>
      </dgm:t>
    </dgm:pt>
    <dgm:pt modelId="{0DD5D038-2733-4A83-93F6-9F04D577E6C6}">
      <dgm:prSet phldrT="[Texto]"/>
      <dgm:spPr/>
      <dgm:t>
        <a:bodyPr/>
        <a:lstStyle/>
        <a:p>
          <a:r>
            <a:rPr lang="en-GB" noProof="0" dirty="0" smtClean="0"/>
            <a:t>Find a suitable proxy from Big Data models</a:t>
          </a:r>
          <a:endParaRPr lang="en-GB" noProof="0" dirty="0"/>
        </a:p>
      </dgm:t>
    </dgm:pt>
    <dgm:pt modelId="{7F85355E-238C-4160-A0DF-E0E64DCBCB7F}" type="parTrans" cxnId="{F6F99E14-8049-471C-8AF9-8D1D58F19CE6}">
      <dgm:prSet/>
      <dgm:spPr/>
      <dgm:t>
        <a:bodyPr/>
        <a:lstStyle/>
        <a:p>
          <a:endParaRPr lang="en-GB"/>
        </a:p>
      </dgm:t>
    </dgm:pt>
    <dgm:pt modelId="{87934312-8740-4B3C-867E-3A15E91EC13F}" type="sibTrans" cxnId="{F6F99E14-8049-471C-8AF9-8D1D58F19CE6}">
      <dgm:prSet/>
      <dgm:spPr/>
      <dgm:t>
        <a:bodyPr/>
        <a:lstStyle/>
        <a:p>
          <a:endParaRPr lang="en-GB"/>
        </a:p>
      </dgm:t>
    </dgm:pt>
    <dgm:pt modelId="{C784F390-31A2-46AE-AEED-4FCDD97A2E0F}" type="pres">
      <dgm:prSet presAssocID="{16F94472-AAB7-4574-BBB8-7A2867685AF7}" presName="Name0" presStyleCnt="0">
        <dgm:presLayoutVars>
          <dgm:chMax val="7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0214F4C-AE02-4DD7-816B-66FACBE6C372}" type="pres">
      <dgm:prSet presAssocID="{16F94472-AAB7-4574-BBB8-7A2867685AF7}" presName="comp1" presStyleCnt="0"/>
      <dgm:spPr/>
    </dgm:pt>
    <dgm:pt modelId="{C1B21964-9DF4-4E8E-A7C4-C67E4EC47219}" type="pres">
      <dgm:prSet presAssocID="{16F94472-AAB7-4574-BBB8-7A2867685AF7}" presName="circle1" presStyleLbl="node1" presStyleIdx="0" presStyleCnt="4"/>
      <dgm:spPr/>
      <dgm:t>
        <a:bodyPr/>
        <a:lstStyle/>
        <a:p>
          <a:endParaRPr lang="en-GB"/>
        </a:p>
      </dgm:t>
    </dgm:pt>
    <dgm:pt modelId="{9D56ADD8-64D3-4975-B7DE-8AA1C0792C2D}" type="pres">
      <dgm:prSet presAssocID="{16F94472-AAB7-4574-BBB8-7A2867685AF7}" presName="c1text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1D457A56-C9B1-4D99-8843-31F4B18C261F}" type="pres">
      <dgm:prSet presAssocID="{16F94472-AAB7-4574-BBB8-7A2867685AF7}" presName="comp2" presStyleCnt="0"/>
      <dgm:spPr/>
    </dgm:pt>
    <dgm:pt modelId="{65F353B4-94C2-491A-B064-CDC55D7DF75B}" type="pres">
      <dgm:prSet presAssocID="{16F94472-AAB7-4574-BBB8-7A2867685AF7}" presName="circle2" presStyleLbl="node1" presStyleIdx="1" presStyleCnt="4"/>
      <dgm:spPr/>
      <dgm:t>
        <a:bodyPr/>
        <a:lstStyle/>
        <a:p>
          <a:endParaRPr lang="en-GB"/>
        </a:p>
      </dgm:t>
    </dgm:pt>
    <dgm:pt modelId="{6A67C3CF-2DFB-4846-9E67-3242A1951F80}" type="pres">
      <dgm:prSet presAssocID="{16F94472-AAB7-4574-BBB8-7A2867685AF7}" presName="c2text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DE70EFB3-0014-4F68-86E6-0A5AF7BEF8FC}" type="pres">
      <dgm:prSet presAssocID="{16F94472-AAB7-4574-BBB8-7A2867685AF7}" presName="comp3" presStyleCnt="0"/>
      <dgm:spPr/>
    </dgm:pt>
    <dgm:pt modelId="{C5842AA8-B6A7-4F91-B8A6-ADC577FA0F42}" type="pres">
      <dgm:prSet presAssocID="{16F94472-AAB7-4574-BBB8-7A2867685AF7}" presName="circle3" presStyleLbl="node1" presStyleIdx="2" presStyleCnt="4"/>
      <dgm:spPr/>
      <dgm:t>
        <a:bodyPr/>
        <a:lstStyle/>
        <a:p>
          <a:endParaRPr lang="en-GB"/>
        </a:p>
      </dgm:t>
    </dgm:pt>
    <dgm:pt modelId="{95F59FDF-6167-4374-85DE-6F854A9386D2}" type="pres">
      <dgm:prSet presAssocID="{16F94472-AAB7-4574-BBB8-7A2867685AF7}" presName="c3text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20F7CBC4-90BA-4D28-92CF-468F1798CBE0}" type="pres">
      <dgm:prSet presAssocID="{16F94472-AAB7-4574-BBB8-7A2867685AF7}" presName="comp4" presStyleCnt="0"/>
      <dgm:spPr/>
    </dgm:pt>
    <dgm:pt modelId="{5F09D201-CC7E-49A0-B703-62C1335942A1}" type="pres">
      <dgm:prSet presAssocID="{16F94472-AAB7-4574-BBB8-7A2867685AF7}" presName="circle4" presStyleLbl="node1" presStyleIdx="3" presStyleCnt="4"/>
      <dgm:spPr/>
      <dgm:t>
        <a:bodyPr/>
        <a:lstStyle/>
        <a:p>
          <a:endParaRPr lang="en-US"/>
        </a:p>
      </dgm:t>
    </dgm:pt>
    <dgm:pt modelId="{0E903910-FBE4-445F-97AD-05A7B019FB1D}" type="pres">
      <dgm:prSet presAssocID="{16F94472-AAB7-4574-BBB8-7A2867685AF7}" presName="c4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BC800E7-4424-47A5-A232-F372A4B88CFE}" type="presOf" srcId="{C9BFDD76-D43E-4E5F-9C87-B04E5DAC6267}" destId="{95F59FDF-6167-4374-85DE-6F854A9386D2}" srcOrd="1" destOrd="0" presId="urn:microsoft.com/office/officeart/2005/8/layout/venn2"/>
    <dgm:cxn modelId="{FAFE3A47-ED5A-4999-9509-BD692B67174C}" type="presOf" srcId="{535FF8D6-4EA5-413D-831B-D4FF35851779}" destId="{65F353B4-94C2-491A-B064-CDC55D7DF75B}" srcOrd="0" destOrd="0" presId="urn:microsoft.com/office/officeart/2005/8/layout/venn2"/>
    <dgm:cxn modelId="{043DBF59-047C-4229-B85A-A70F4F740A78}" srcId="{16F94472-AAB7-4574-BBB8-7A2867685AF7}" destId="{535FF8D6-4EA5-413D-831B-D4FF35851779}" srcOrd="1" destOrd="0" parTransId="{97348B81-845D-48CD-AA10-DA80DF29A52A}" sibTransId="{D00EEE73-2C93-4369-9C56-43936757633D}"/>
    <dgm:cxn modelId="{6FAB5E36-1029-4CA2-BE6C-5B7D2242AA42}" type="presOf" srcId="{0DD5D038-2733-4A83-93F6-9F04D577E6C6}" destId="{0E903910-FBE4-445F-97AD-05A7B019FB1D}" srcOrd="1" destOrd="0" presId="urn:microsoft.com/office/officeart/2005/8/layout/venn2"/>
    <dgm:cxn modelId="{420B8E57-25EB-4033-BF81-C8EE4988338E}" type="presOf" srcId="{0DD5D038-2733-4A83-93F6-9F04D577E6C6}" destId="{5F09D201-CC7E-49A0-B703-62C1335942A1}" srcOrd="0" destOrd="0" presId="urn:microsoft.com/office/officeart/2005/8/layout/venn2"/>
    <dgm:cxn modelId="{A80AEC45-97A0-4AF3-BAA8-CDE70B49D4BC}" type="presOf" srcId="{84ED299A-4D28-4845-A64F-300B6825E73E}" destId="{9D56ADD8-64D3-4975-B7DE-8AA1C0792C2D}" srcOrd="1" destOrd="0" presId="urn:microsoft.com/office/officeart/2005/8/layout/venn2"/>
    <dgm:cxn modelId="{3DA65588-406F-43FD-81CA-696E93F5DD96}" srcId="{16F94472-AAB7-4574-BBB8-7A2867685AF7}" destId="{84ED299A-4D28-4845-A64F-300B6825E73E}" srcOrd="0" destOrd="0" parTransId="{28AD7C1C-9129-4BBB-9848-7E5FE00A6E0D}" sibTransId="{BE8D0CC2-6D53-4EC0-9483-B94A08FCE430}"/>
    <dgm:cxn modelId="{27744B0C-B51A-4D90-B372-E08694A8D04B}" type="presOf" srcId="{535FF8D6-4EA5-413D-831B-D4FF35851779}" destId="{6A67C3CF-2DFB-4846-9E67-3242A1951F80}" srcOrd="1" destOrd="0" presId="urn:microsoft.com/office/officeart/2005/8/layout/venn2"/>
    <dgm:cxn modelId="{7D501433-1CF6-45B3-A7E3-976E34B106E3}" type="presOf" srcId="{C9BFDD76-D43E-4E5F-9C87-B04E5DAC6267}" destId="{C5842AA8-B6A7-4F91-B8A6-ADC577FA0F42}" srcOrd="0" destOrd="0" presId="urn:microsoft.com/office/officeart/2005/8/layout/venn2"/>
    <dgm:cxn modelId="{62D76411-D6BC-416E-B464-5B0F1546A414}" srcId="{16F94472-AAB7-4574-BBB8-7A2867685AF7}" destId="{C9BFDD76-D43E-4E5F-9C87-B04E5DAC6267}" srcOrd="2" destOrd="0" parTransId="{65F41D97-7791-48DE-8388-F9363127FC6F}" sibTransId="{93C6865F-D941-4BB0-983A-C8AAAF7F59C6}"/>
    <dgm:cxn modelId="{F6F99E14-8049-471C-8AF9-8D1D58F19CE6}" srcId="{16F94472-AAB7-4574-BBB8-7A2867685AF7}" destId="{0DD5D038-2733-4A83-93F6-9F04D577E6C6}" srcOrd="3" destOrd="0" parTransId="{7F85355E-238C-4160-A0DF-E0E64DCBCB7F}" sibTransId="{87934312-8740-4B3C-867E-3A15E91EC13F}"/>
    <dgm:cxn modelId="{B3331BC9-8E1D-47CC-B15B-454988938346}" type="presOf" srcId="{84ED299A-4D28-4845-A64F-300B6825E73E}" destId="{C1B21964-9DF4-4E8E-A7C4-C67E4EC47219}" srcOrd="0" destOrd="0" presId="urn:microsoft.com/office/officeart/2005/8/layout/venn2"/>
    <dgm:cxn modelId="{893CB32F-D473-4C60-ACF6-E4C8DFEEE40A}" type="presOf" srcId="{16F94472-AAB7-4574-BBB8-7A2867685AF7}" destId="{C784F390-31A2-46AE-AEED-4FCDD97A2E0F}" srcOrd="0" destOrd="0" presId="urn:microsoft.com/office/officeart/2005/8/layout/venn2"/>
    <dgm:cxn modelId="{F17797A1-2D14-4CE8-8BAC-DB7D0C23DF76}" type="presParOf" srcId="{C784F390-31A2-46AE-AEED-4FCDD97A2E0F}" destId="{30214F4C-AE02-4DD7-816B-66FACBE6C372}" srcOrd="0" destOrd="0" presId="urn:microsoft.com/office/officeart/2005/8/layout/venn2"/>
    <dgm:cxn modelId="{0BED2096-78B6-46DF-9E0C-C08E30A2EE7B}" type="presParOf" srcId="{30214F4C-AE02-4DD7-816B-66FACBE6C372}" destId="{C1B21964-9DF4-4E8E-A7C4-C67E4EC47219}" srcOrd="0" destOrd="0" presId="urn:microsoft.com/office/officeart/2005/8/layout/venn2"/>
    <dgm:cxn modelId="{E67CC1E6-36C5-4D36-958C-8CCDE0EB0E0C}" type="presParOf" srcId="{30214F4C-AE02-4DD7-816B-66FACBE6C372}" destId="{9D56ADD8-64D3-4975-B7DE-8AA1C0792C2D}" srcOrd="1" destOrd="0" presId="urn:microsoft.com/office/officeart/2005/8/layout/venn2"/>
    <dgm:cxn modelId="{86EE0149-314E-422E-81D3-69EC2AD7B072}" type="presParOf" srcId="{C784F390-31A2-46AE-AEED-4FCDD97A2E0F}" destId="{1D457A56-C9B1-4D99-8843-31F4B18C261F}" srcOrd="1" destOrd="0" presId="urn:microsoft.com/office/officeart/2005/8/layout/venn2"/>
    <dgm:cxn modelId="{30695BDD-73DF-45FA-A0C3-19B8FD57776B}" type="presParOf" srcId="{1D457A56-C9B1-4D99-8843-31F4B18C261F}" destId="{65F353B4-94C2-491A-B064-CDC55D7DF75B}" srcOrd="0" destOrd="0" presId="urn:microsoft.com/office/officeart/2005/8/layout/venn2"/>
    <dgm:cxn modelId="{D270837F-2111-4379-BEDC-940F3DC332E1}" type="presParOf" srcId="{1D457A56-C9B1-4D99-8843-31F4B18C261F}" destId="{6A67C3CF-2DFB-4846-9E67-3242A1951F80}" srcOrd="1" destOrd="0" presId="urn:microsoft.com/office/officeart/2005/8/layout/venn2"/>
    <dgm:cxn modelId="{311A9349-DA38-4CD7-8334-58B821764C22}" type="presParOf" srcId="{C784F390-31A2-46AE-AEED-4FCDD97A2E0F}" destId="{DE70EFB3-0014-4F68-86E6-0A5AF7BEF8FC}" srcOrd="2" destOrd="0" presId="urn:microsoft.com/office/officeart/2005/8/layout/venn2"/>
    <dgm:cxn modelId="{6544F175-5BBD-42C7-9071-F254B8AC1050}" type="presParOf" srcId="{DE70EFB3-0014-4F68-86E6-0A5AF7BEF8FC}" destId="{C5842AA8-B6A7-4F91-B8A6-ADC577FA0F42}" srcOrd="0" destOrd="0" presId="urn:microsoft.com/office/officeart/2005/8/layout/venn2"/>
    <dgm:cxn modelId="{1DC44694-DB80-4A18-9F9A-3E651495217E}" type="presParOf" srcId="{DE70EFB3-0014-4F68-86E6-0A5AF7BEF8FC}" destId="{95F59FDF-6167-4374-85DE-6F854A9386D2}" srcOrd="1" destOrd="0" presId="urn:microsoft.com/office/officeart/2005/8/layout/venn2"/>
    <dgm:cxn modelId="{3B48EFE4-660A-41A1-A00B-345F6734DEEA}" type="presParOf" srcId="{C784F390-31A2-46AE-AEED-4FCDD97A2E0F}" destId="{20F7CBC4-90BA-4D28-92CF-468F1798CBE0}" srcOrd="3" destOrd="0" presId="urn:microsoft.com/office/officeart/2005/8/layout/venn2"/>
    <dgm:cxn modelId="{3B656E6F-C1D8-4676-97D7-5525E9127D48}" type="presParOf" srcId="{20F7CBC4-90BA-4D28-92CF-468F1798CBE0}" destId="{5F09D201-CC7E-49A0-B703-62C1335942A1}" srcOrd="0" destOrd="0" presId="urn:microsoft.com/office/officeart/2005/8/layout/venn2"/>
    <dgm:cxn modelId="{40468FC8-5341-444D-ACF5-2BBDF8EC7D57}" type="presParOf" srcId="{20F7CBC4-90BA-4D28-92CF-468F1798CBE0}" destId="{0E903910-FBE4-445F-97AD-05A7B019FB1D}" srcOrd="1" destOrd="0" presId="urn:microsoft.com/office/officeart/2005/8/layout/ven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B21964-9DF4-4E8E-A7C4-C67E4EC47219}">
      <dsp:nvSpPr>
        <dsp:cNvPr id="0" name=""/>
        <dsp:cNvSpPr/>
      </dsp:nvSpPr>
      <dsp:spPr>
        <a:xfrm>
          <a:off x="1016000" y="0"/>
          <a:ext cx="4064000" cy="4064000"/>
        </a:xfrm>
        <a:prstGeom prst="ellipse">
          <a:avLst/>
        </a:prstGeom>
        <a:solidFill>
          <a:schemeClr val="accent3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000" kern="1200" noProof="0" dirty="0" smtClean="0"/>
            <a:t>Estimate thresholds for port-out requests score and segment</a:t>
          </a:r>
          <a:endParaRPr lang="en-GB" sz="1000" kern="1200" noProof="0" dirty="0"/>
        </a:p>
      </dsp:txBody>
      <dsp:txXfrm>
        <a:off x="2479852" y="203199"/>
        <a:ext cx="1136294" cy="609600"/>
      </dsp:txXfrm>
    </dsp:sp>
    <dsp:sp modelId="{65F353B4-94C2-491A-B064-CDC55D7DF75B}">
      <dsp:nvSpPr>
        <dsp:cNvPr id="0" name=""/>
        <dsp:cNvSpPr/>
      </dsp:nvSpPr>
      <dsp:spPr>
        <a:xfrm>
          <a:off x="1422400" y="812799"/>
          <a:ext cx="3251200" cy="325120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000" kern="1200" noProof="0" dirty="0" smtClean="0"/>
            <a:t>Inherit triggers and actionable insights from port-out requests</a:t>
          </a:r>
          <a:endParaRPr lang="en-GB" sz="1000" kern="1200" noProof="0" dirty="0"/>
        </a:p>
      </dsp:txBody>
      <dsp:txXfrm>
        <a:off x="2479852" y="1007871"/>
        <a:ext cx="1136294" cy="585216"/>
      </dsp:txXfrm>
    </dsp:sp>
    <dsp:sp modelId="{C5842AA8-B6A7-4F91-B8A6-ADC577FA0F42}">
      <dsp:nvSpPr>
        <dsp:cNvPr id="0" name=""/>
        <dsp:cNvSpPr/>
      </dsp:nvSpPr>
      <dsp:spPr>
        <a:xfrm>
          <a:off x="1828800" y="1625599"/>
          <a:ext cx="2438400" cy="243840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000" kern="1200" noProof="0" dirty="0" smtClean="0"/>
            <a:t>Validate port-out requests as a proxy for NPS estimation</a:t>
          </a:r>
          <a:endParaRPr lang="en-GB" sz="1000" kern="1200" noProof="0" dirty="0"/>
        </a:p>
      </dsp:txBody>
      <dsp:txXfrm>
        <a:off x="2479852" y="1808479"/>
        <a:ext cx="1136294" cy="548640"/>
      </dsp:txXfrm>
    </dsp:sp>
    <dsp:sp modelId="{5F09D201-CC7E-49A0-B703-62C1335942A1}">
      <dsp:nvSpPr>
        <dsp:cNvPr id="0" name=""/>
        <dsp:cNvSpPr/>
      </dsp:nvSpPr>
      <dsp:spPr>
        <a:xfrm>
          <a:off x="2235200" y="2438399"/>
          <a:ext cx="1625600" cy="162560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000" kern="1200" noProof="0" dirty="0" smtClean="0"/>
            <a:t>Find a suitable proxy from Big Data models</a:t>
          </a:r>
          <a:endParaRPr lang="en-GB" sz="1000" kern="1200" noProof="0" dirty="0"/>
        </a:p>
      </dsp:txBody>
      <dsp:txXfrm>
        <a:off x="2473263" y="2844799"/>
        <a:ext cx="1149472" cy="8128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2">
  <dgm:title val=""/>
  <dgm:desc val=""/>
  <dgm:catLst>
    <dgm:cat type="relationship" pri="3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1">
      <dgm:if name="Name2" axis="ch" ptType="node" func="cnt" op="lte" val="3">
        <dgm:constrLst>
          <dgm:constr type="w" for="ch" forName="comp1" refType="w"/>
          <dgm:constr type="h" for="ch" forName="comp1" refType="w" refFor="ch" refForName="comp1"/>
          <dgm:constr type="w" for="ch" forName="comp2" refType="w" fact="0.7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5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primFontSz" for="des" ptType="node" op="equ" val="65"/>
        </dgm:constrLst>
      </dgm:if>
      <dgm:if name="Name3" axis="ch" ptType="node" func="cnt" op="equ" val="4">
        <dgm:constrLst>
          <dgm:constr type="w" for="ch" forName="comp1" refType="w"/>
          <dgm:constr type="h" for="ch" forName="comp1" refType="w" refFor="ch" refForName="comp1"/>
          <dgm:constr type="w" for="ch" forName="comp2" refType="w" fact="0.8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6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4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primFontSz" for="des" ptType="node" op="equ" val="65"/>
        </dgm:constrLst>
      </dgm:if>
      <dgm:else name="Name4">
        <dgm:constrLst>
          <dgm:constr type="w" for="ch" forName="comp1" refType="w"/>
          <dgm:constr type="h" for="ch" forName="comp1" refType="w" refFor="ch" refForName="comp1"/>
          <dgm:constr type="w" for="ch" forName="comp2" refType="w" fact="0.8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7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55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w" for="ch" forName="comp5" refType="w" fact="0.4"/>
          <dgm:constr type="h" for="ch" forName="comp5" refType="w" refFor="ch" refForName="comp5"/>
          <dgm:constr type="ctrX" for="ch" forName="comp5" refType="ctrX" refFor="ch" refForName="comp1"/>
          <dgm:constr type="b" for="ch" forName="comp5" refType="b" refFor="ch" refForName="comp1"/>
          <dgm:constr type="w" for="ch" forName="comp6" refType="w" fact="0.25"/>
          <dgm:constr type="h" for="ch" forName="comp6" refType="w" refFor="ch" refForName="comp6"/>
          <dgm:constr type="ctrX" for="ch" forName="comp6" refType="ctrX" refFor="ch" refForName="comp1"/>
          <dgm:constr type="b" for="ch" forName="comp6" refType="b" refFor="ch" refForName="comp1"/>
          <dgm:constr type="w" for="ch" forName="comp7" refType="w" fact="0.15"/>
          <dgm:constr type="h" for="ch" forName="comp7" refType="w" refFor="ch" refForName="comp7"/>
          <dgm:constr type="ctrX" for="ch" forName="comp7" refType="ctrX" refFor="ch" refForName="comp1"/>
          <dgm:constr type="b" for="ch" forName="comp7" refType="b" refFor="ch" refForName="comp1"/>
          <dgm:constr type="primFontSz" for="des" ptType="node" op="equ" val="65"/>
        </dgm:constrLst>
      </dgm:else>
    </dgm:choose>
    <dgm:ruleLst/>
    <dgm:choose name="Name5">
      <dgm:if name="Name6" axis="ch" ptType="node" func="cnt" op="gte" val="1">
        <dgm:layoutNode name="comp1">
          <dgm:alg type="composite"/>
          <dgm:shape xmlns:r="http://schemas.openxmlformats.org/officeDocument/2006/relationships" r:blip="">
            <dgm:adjLst/>
          </dgm:shape>
          <dgm:presOf/>
          <dgm:choose name="Name7">
            <dgm:if name="Name8" axis="ch" ptType="node" func="cnt" op="equ" val="1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5"/>
                <dgm:constr type="w" for="ch" forName="c1text" refType="w" refFor="ch" refForName="circle1" fact="0.70711"/>
                <dgm:constr type="h" for="ch" forName="c1text" refType="h" refFor="ch" refForName="circle1" fact="0.5"/>
              </dgm:constrLst>
            </dgm:if>
            <dgm:if name="Name9" axis="ch" ptType="node" func="cnt" op="equ" val="2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6"/>
                <dgm:constr type="w" for="ch" forName="c1text" refType="w" refFor="ch" refForName="circle1" fact="0.525"/>
                <dgm:constr type="h" for="ch" forName="c1text" refType="h" refFor="ch" refForName="circle1" fact="0.17"/>
              </dgm:constrLst>
            </dgm:if>
            <dgm:if name="Name10" axis="ch" ptType="node" func="cnt" op="equ" val="3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3495"/>
                <dgm:constr type="h" for="ch" forName="c1text" refType="h" refFor="ch" refForName="circle1" fact="0.15"/>
              </dgm:constrLst>
            </dgm:if>
            <dgm:if name="Name11" axis="ch" ptType="node" func="cnt" op="equ" val="4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2796"/>
                <dgm:constr type="h" for="ch" forName="c1text" refType="h" refFor="ch" refForName="circle1" fact="0.15"/>
              </dgm:constrLst>
            </dgm:if>
            <dgm:if name="Name12" axis="ch" ptType="node" func="cnt" op="gte" val="5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"/>
                <dgm:constr type="w" for="ch" forName="c1text" refType="w" refFor="ch" refForName="circle1" fact="0.375"/>
                <dgm:constr type="h" for="ch" forName="c1text" refType="h" refFor="ch" refForName="circle1" fact="0.1"/>
              </dgm:constrLst>
            </dgm:if>
            <dgm:else name="Name13"/>
          </dgm:choose>
          <dgm:ruleLst/>
          <dgm:layoutNode name="circle1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1 1" cnt="1 0"/>
            <dgm:constrLst>
              <dgm:constr type="h" refType="w"/>
            </dgm:constrLst>
            <dgm:ruleLst/>
          </dgm:layoutNode>
          <dgm:layoutNode name="c1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1 1" cnt="1 0"/>
            <dgm:constrLst/>
            <dgm:ruleLst>
              <dgm:rule type="primFontSz" val="5" fact="NaN" max="NaN"/>
            </dgm:ruleLst>
          </dgm:layoutNode>
        </dgm:layoutNode>
      </dgm:if>
      <dgm:else name="Name14"/>
    </dgm:choose>
    <dgm:choose name="Name15">
      <dgm:if name="Name16" axis="ch" ptType="node" func="cnt" op="gte" val="2">
        <dgm:layoutNode name="comp2">
          <dgm:alg type="composite"/>
          <dgm:shape xmlns:r="http://schemas.openxmlformats.org/officeDocument/2006/relationships" r:blip="">
            <dgm:adjLst/>
          </dgm:shape>
          <dgm:presOf/>
          <dgm:choose name="Name17">
            <dgm:if name="Name18" axis="ch" ptType="node" func="cnt" op="equ" val="2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5"/>
                <dgm:constr type="w" for="ch" forName="c2text" refType="w" refFor="ch" refForName="circle2" fact="0.70711"/>
                <dgm:constr type="h" for="ch" forName="c2text" refType="h" refFor="ch" refForName="circle2" fact="0.5"/>
              </dgm:constrLst>
            </dgm:if>
            <dgm:if name="Name19" axis="ch" ptType="node" func="cnt" op="equ" val="3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625"/>
                <dgm:constr type="w" for="ch" forName="c2text" refType="w" refFor="ch" refForName="circle2" fact="0.466"/>
                <dgm:constr type="h" for="ch" forName="c2text" refType="h" refFor="ch" refForName="circle2" fact="0.1875"/>
              </dgm:constrLst>
            </dgm:if>
            <dgm:if name="Name20" axis="ch" ptType="node" func="cnt" op="equ" val="4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"/>
                <dgm:constr type="w" for="ch" forName="c2text" refType="w" refFor="ch" refForName="circle2" fact="0.3495"/>
                <dgm:constr type="h" for="ch" forName="c2text" refType="h" refFor="ch" refForName="circle2" fact="0.18"/>
              </dgm:constrLst>
            </dgm:if>
            <dgm:if name="Name21" axis="ch" ptType="node" func="cnt" op="gte" val="5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15"/>
                <dgm:constr type="w" for="ch" forName="c2text" refType="w" refFor="ch" refForName="circle2" fact="0.43125"/>
                <dgm:constr type="h" for="ch" forName="c2text" refType="h" refFor="ch" refForName="circle2" fact="0.115"/>
              </dgm:constrLst>
            </dgm:if>
            <dgm:else name="Name22"/>
          </dgm:choose>
          <dgm:ruleLst/>
          <dgm:layoutNode name="circle2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2 1" cnt="1 0"/>
            <dgm:constrLst>
              <dgm:constr type="h" refType="w"/>
            </dgm:constrLst>
            <dgm:ruleLst/>
          </dgm:layoutNode>
          <dgm:layoutNode name="c2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2 1" cnt="1 0"/>
            <dgm:constrLst/>
            <dgm:ruleLst>
              <dgm:rule type="primFontSz" val="5" fact="NaN" max="NaN"/>
            </dgm:ruleLst>
          </dgm:layoutNode>
        </dgm:layoutNode>
      </dgm:if>
      <dgm:else name="Name23"/>
    </dgm:choose>
    <dgm:choose name="Name24">
      <dgm:if name="Name25" axis="ch" ptType="node" func="cnt" op="gte" val="3">
        <dgm:layoutNode name="comp3">
          <dgm:alg type="composite"/>
          <dgm:shape xmlns:r="http://schemas.openxmlformats.org/officeDocument/2006/relationships" r:blip="">
            <dgm:adjLst/>
          </dgm:shape>
          <dgm:presOf/>
          <dgm:choose name="Name26">
            <dgm:if name="Name27" axis="ch" ptType="node" func="cnt" op="equ" val="3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5"/>
                <dgm:constr type="w" for="ch" forName="c3text" refType="w" refFor="ch" refForName="circle3" fact="0.70711"/>
                <dgm:constr type="h" for="ch" forName="c3text" refType="h" refFor="ch" refForName="circle3" fact="0.5"/>
              </dgm:constrLst>
            </dgm:if>
            <dgm:if name="Name28" axis="ch" ptType="node" func="cnt" op="equ" val="4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875"/>
                <dgm:constr type="w" for="ch" forName="c3text" refType="w" refFor="ch" refForName="circle3" fact="0.466"/>
                <dgm:constr type="h" for="ch" forName="c3text" refType="h" refFor="ch" refForName="circle3" fact="0.225"/>
              </dgm:constrLst>
            </dgm:if>
            <dgm:if name="Name29" axis="ch" ptType="node" func="cnt" op="gte" val="5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38"/>
                <dgm:constr type="w" for="ch" forName="c3text" refType="w" refFor="ch" refForName="circle3" fact="0.5175"/>
                <dgm:constr type="h" for="ch" forName="c3text" refType="h" refFor="ch" refForName="circle3" fact="0.138"/>
              </dgm:constrLst>
            </dgm:if>
            <dgm:else name="Name30"/>
          </dgm:choose>
          <dgm:ruleLst/>
          <dgm:layoutNode name="circle3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3 1" cnt="1 0"/>
            <dgm:constrLst>
              <dgm:constr type="h" refType="w"/>
            </dgm:constrLst>
            <dgm:ruleLst/>
          </dgm:layoutNode>
          <dgm:layoutNode name="c3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3 1" cnt="1 0"/>
            <dgm:constrLst/>
            <dgm:ruleLst>
              <dgm:rule type="primFontSz" val="5" fact="NaN" max="NaN"/>
            </dgm:ruleLst>
          </dgm:layoutNode>
        </dgm:layoutNode>
      </dgm:if>
      <dgm:else name="Name31"/>
    </dgm:choose>
    <dgm:choose name="Name32">
      <dgm:if name="Name33" axis="ch" ptType="node" func="cnt" op="gte" val="4">
        <dgm:layoutNode name="comp4">
          <dgm:alg type="composite"/>
          <dgm:shape xmlns:r="http://schemas.openxmlformats.org/officeDocument/2006/relationships" r:blip="">
            <dgm:adjLst/>
          </dgm:shape>
          <dgm:presOf/>
          <dgm:choose name="Name34">
            <dgm:if name="Name35" axis="ch" ptType="node" func="cnt" op="equ" val="4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5"/>
                <dgm:constr type="w" for="ch" forName="c4text" refType="w" refFor="ch" refForName="circle4" fact="0.70711"/>
                <dgm:constr type="h" for="ch" forName="c4text" refType="h" refFor="ch" refForName="circle4" fact="0.5"/>
              </dgm:constrLst>
            </dgm:if>
            <dgm:if name="Name36" axis="ch" ptType="node" func="cnt" op="gte" val="5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18"/>
                <dgm:constr type="w" for="ch" forName="c4text" refType="w" refFor="ch" refForName="circle4" fact="0.54"/>
                <dgm:constr type="h" for="ch" forName="c4text" refType="h" refFor="ch" refForName="circle4" fact="0.18"/>
              </dgm:constrLst>
            </dgm:if>
            <dgm:else name="Name37"/>
          </dgm:choose>
          <dgm:ruleLst/>
          <dgm:layoutNode name="circle4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4 1" cnt="1 0"/>
            <dgm:constrLst>
              <dgm:constr type="h" refType="w"/>
            </dgm:constrLst>
            <dgm:ruleLst/>
          </dgm:layoutNode>
          <dgm:layoutNode name="c4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4 1" cnt="1 0"/>
            <dgm:constrLst/>
            <dgm:ruleLst>
              <dgm:rule type="primFontSz" val="5" fact="NaN" max="NaN"/>
            </dgm:ruleLst>
          </dgm:layoutNode>
        </dgm:layoutNode>
      </dgm:if>
      <dgm:else name="Name38"/>
    </dgm:choose>
    <dgm:choose name="Name39">
      <dgm:if name="Name40" axis="ch" ptType="node" func="cnt" op="gte" val="5">
        <dgm:layoutNode name="comp5">
          <dgm:alg type="composite"/>
          <dgm:shape xmlns:r="http://schemas.openxmlformats.org/officeDocument/2006/relationships" r:blip="">
            <dgm:adjLst/>
          </dgm:shape>
          <dgm:presOf/>
          <dgm:choose name="Name41">
            <dgm:if name="Name42" axis="ch" ptType="node" func="cnt" op="equ" val="5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5"/>
                <dgm:constr type="w" for="ch" forName="c5text" refType="w" refFor="ch" refForName="circle5" fact="0.70711"/>
                <dgm:constr type="h" for="ch" forName="c5text" refType="h" refFor="ch" refForName="circle5" fact="0.5"/>
              </dgm:constrLst>
            </dgm:if>
            <dgm:if name="Name43" axis="ch" ptType="node" func="cnt" op="gte" val="6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25"/>
                <dgm:constr type="w" for="ch" forName="c5text" refType="w" refFor="ch" refForName="circle5" fact="0.65"/>
                <dgm:constr type="h" for="ch" forName="c5text" refType="h" refFor="ch" refForName="circle5" fact="0.25"/>
              </dgm:constrLst>
            </dgm:if>
            <dgm:else name="Name44"/>
          </dgm:choose>
          <dgm:ruleLst/>
          <dgm:layoutNode name="circle5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5 1" cnt="1 0"/>
            <dgm:constrLst>
              <dgm:constr type="h" refType="w"/>
            </dgm:constrLst>
            <dgm:ruleLst/>
          </dgm:layoutNode>
          <dgm:layoutNode name="c5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5 1" cnt="1 0"/>
            <dgm:constrLst/>
            <dgm:ruleLst>
              <dgm:rule type="primFontSz" val="5" fact="NaN" max="NaN"/>
            </dgm:ruleLst>
          </dgm:layoutNode>
        </dgm:layoutNode>
      </dgm:if>
      <dgm:else name="Name45"/>
    </dgm:choose>
    <dgm:choose name="Name46">
      <dgm:if name="Name47" axis="ch" ptType="node" func="cnt" op="gte" val="6">
        <dgm:layoutNode name="comp6">
          <dgm:alg type="composite"/>
          <dgm:shape xmlns:r="http://schemas.openxmlformats.org/officeDocument/2006/relationships" r:blip="">
            <dgm:adjLst/>
          </dgm:shape>
          <dgm:presOf/>
          <dgm:choose name="Name48">
            <dgm:if name="Name49" axis="ch" ptType="node" func="cnt" op="equ" val="6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5"/>
                <dgm:constr type="w" for="ch" forName="c6text" refType="w" refFor="ch" refForName="circle6" fact="0.70711"/>
                <dgm:constr type="h" for="ch" forName="c6text" refType="h" refFor="ch" refForName="circle6" fact="0.5"/>
              </dgm:constrLst>
            </dgm:if>
            <dgm:if name="Name50" axis="ch" ptType="node" func="cnt" op="gte" val="7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27"/>
                <dgm:constr type="w" for="ch" forName="c6text" refType="w" refFor="ch" refForName="circle6" fact="0.68"/>
                <dgm:constr type="h" for="ch" forName="c6text" refType="h" refFor="ch" refForName="circle6" fact="0.241"/>
              </dgm:constrLst>
            </dgm:if>
            <dgm:else name="Name51"/>
          </dgm:choose>
          <dgm:ruleLst/>
          <dgm:layoutNode name="circle6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6 1" cnt="1 0"/>
            <dgm:constrLst>
              <dgm:constr type="h" refType="w"/>
            </dgm:constrLst>
            <dgm:ruleLst/>
          </dgm:layoutNode>
          <dgm:layoutNode name="c6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6 1" cnt="1 0"/>
            <dgm:constrLst/>
            <dgm:ruleLst>
              <dgm:rule type="primFontSz" val="5" fact="NaN" max="NaN"/>
            </dgm:ruleLst>
          </dgm:layoutNode>
        </dgm:layoutNode>
      </dgm:if>
      <dgm:else name="Name52"/>
    </dgm:choose>
    <dgm:choose name="Name53">
      <dgm:if name="Name54" axis="ch" ptType="node" func="cnt" op="gte" val="7">
        <dgm:layoutNode name="comp7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circle7" refType="w"/>
            <dgm:constr type="h" for="ch" forName="circle7" refType="h"/>
            <dgm:constr type="ctrX" for="ch" forName="circle7" refType="w" fact="0.5"/>
            <dgm:constr type="ctrY" for="ch" forName="circle7" refType="h" fact="0.5"/>
            <dgm:constr type="ctrX" for="ch" forName="c7text" refType="w" fact="0.5"/>
            <dgm:constr type="ctrY" for="ch" forName="c7text" refType="h" fact="0.5"/>
            <dgm:constr type="w" for="ch" forName="c7text" refType="w" refFor="ch" refForName="circle7" fact="0.70711"/>
            <dgm:constr type="h" for="ch" forName="c7text" refType="h" refFor="ch" refForName="circle7" fact="0.5"/>
          </dgm:constrLst>
          <dgm:ruleLst/>
          <dgm:layoutNode name="circle7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7 1" cnt="1 0"/>
            <dgm:constrLst>
              <dgm:constr type="h" refType="w"/>
            </dgm:constrLst>
            <dgm:ruleLst/>
          </dgm:layoutNode>
          <dgm:layoutNode name="c7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7 1" cnt="1 0"/>
            <dgm:constrLst/>
            <dgm:ruleLst>
              <dgm:rule type="primFontSz" val="5" fact="NaN" max="NaN"/>
            </dgm:ruleLst>
          </dgm:layoutNode>
        </dgm:layoutNode>
      </dgm:if>
      <dgm:else name="Name5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>
              <a:latin typeface="Vodafone Rg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584B7D-F332-42E4-B349-DEDC589F1ADB}" type="datetimeFigureOut">
              <a:rPr lang="en-GB" smtClean="0">
                <a:latin typeface="Vodafone Rg" pitchFamily="34" charset="0"/>
              </a:rPr>
              <a:pPr/>
              <a:t>22/12/2017</a:t>
            </a:fld>
            <a:endParaRPr lang="en-GB" dirty="0">
              <a:latin typeface="Vodafone Rg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377317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>
              <a:latin typeface="Vodafone Rg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443" y="9377317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1C1BE2-1563-4C9C-8E4A-C427D52BD2E1}" type="slidenum">
              <a:rPr lang="en-GB" smtClean="0">
                <a:latin typeface="Vodafone Rg" pitchFamily="34" charset="0"/>
              </a:rPr>
              <a:pPr/>
              <a:t>‹Nº›</a:t>
            </a:fld>
            <a:endParaRPr lang="en-GB" dirty="0">
              <a:latin typeface="Vodafone Rg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07412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Vodafone Rg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Vodafone Rg" pitchFamily="34" charset="0"/>
              </a:defRPr>
            </a:lvl1pPr>
          </a:lstStyle>
          <a:p>
            <a:fld id="{53ACD7AC-7E6F-4F59-A8AC-F454A6DBBD3A}" type="datetimeFigureOut">
              <a:rPr lang="en-GB" smtClean="0"/>
              <a:pPr/>
              <a:t>22/12/2017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07950" y="739775"/>
            <a:ext cx="6581775" cy="37020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689516"/>
            <a:ext cx="5438140" cy="444269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377319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Vodafone Rg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377319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Vodafone Rg" pitchFamily="34" charset="0"/>
              </a:defRPr>
            </a:lvl1pPr>
          </a:lstStyle>
          <a:p>
            <a:fld id="{2B3E1866-6ABF-4414-AFB5-B91146A1FA19}" type="slidenum">
              <a:rPr lang="en-GB" smtClean="0"/>
              <a:pPr/>
              <a:t>‹Nº›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080011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Vodafone Rg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Vodafone Rg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Vodafone Rg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Vodafone Rg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Vodafone Rg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3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3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image" Target="../media/image4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image" Target="../media/image4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image" Target="../media/image4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image" Target="../media/image4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image" Target="../media/image4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image" Target="../media/image4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image" Target="../media/image4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image" Target="../media/image4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image" Target="../media/image5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image" Target="../media/image5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image" Target="../media/image5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image" Target="../media/image5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image" Target="../media/image5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image" Target="../media/image5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image" Target="../media/image5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image" Target="../media/image5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image" Target="../media/image6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2" Type="http://schemas.openxmlformats.org/officeDocument/2006/relationships/image" Target="../media/image6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image" Target="../media/image6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image" Target="../media/image6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emf"/><Relationship Id="rId2" Type="http://schemas.openxmlformats.org/officeDocument/2006/relationships/image" Target="../media/image6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emf"/><Relationship Id="rId2" Type="http://schemas.openxmlformats.org/officeDocument/2006/relationships/image" Target="../media/image6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image" Target="../media/image7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1.emf"/><Relationship Id="rId4" Type="http://schemas.openxmlformats.org/officeDocument/2006/relationships/image" Target="../media/image7.emf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image" Target="../media/image7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72.emf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73.emf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emf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emf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emf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77.emf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emf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Ic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910178" y="1904688"/>
            <a:ext cx="1315110" cy="131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1614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4 Tw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2"/>
            <a:ext cx="9141289" cy="5141975"/>
            <a:chOff x="1355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717472" y="862013"/>
              <a:ext cx="2204100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79925" y="3250657"/>
            <a:ext cx="4343400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6535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5 On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6" y="763"/>
            <a:ext cx="9141289" cy="5141975"/>
            <a:chOff x="1356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6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58691" y="862012"/>
              <a:ext cx="2666250" cy="35484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46600" y="3136357"/>
            <a:ext cx="4284074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0255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5 Tw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678" y="762"/>
            <a:ext cx="9141289" cy="5141975"/>
            <a:chOff x="678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678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60480" y="866774"/>
              <a:ext cx="2659140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79925" y="3250657"/>
            <a:ext cx="4343400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9318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6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3"/>
            <a:ext cx="9141289" cy="5141975"/>
            <a:chOff x="1355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33575" y="871537"/>
              <a:ext cx="2691135" cy="356976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94551" y="2323430"/>
            <a:ext cx="4498623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E60000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 descr="New_VF_Icon_RGB_WHITE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175" y="4547241"/>
            <a:ext cx="396000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192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6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6" y="763"/>
            <a:ext cx="9141287" cy="5141973"/>
            <a:chOff x="1356" y="763"/>
            <a:chExt cx="9141287" cy="5141973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6" y="763"/>
              <a:ext cx="9141287" cy="5141973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41289" y="871538"/>
              <a:ext cx="2680470" cy="356265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67667" y="2221659"/>
            <a:ext cx="4029508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E60000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 descr="New_VF_Icon_RGB_WHITE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175" y="4547241"/>
            <a:ext cx="396000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5317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7 On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>
          <a:xfrm>
            <a:off x="1355" y="763"/>
            <a:ext cx="9141289" cy="5141975"/>
            <a:chOff x="1355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3"/>
              <a:ext cx="9141289" cy="5141975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50243" y="859632"/>
              <a:ext cx="2691135" cy="356976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96451" y="2326210"/>
            <a:ext cx="4284074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85585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7 Tw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694" y="762"/>
            <a:ext cx="9141289" cy="5141975"/>
            <a:chOff x="1694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694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58899" y="869156"/>
              <a:ext cx="2684025" cy="356265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70400" y="2216255"/>
            <a:ext cx="4343400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68611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8 One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4" y="762"/>
            <a:ext cx="9141291" cy="5141976"/>
            <a:chOff x="1354" y="762"/>
            <a:chExt cx="9141291" cy="5141976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4" y="762"/>
              <a:ext cx="9141291" cy="5141976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96526" y="854676"/>
              <a:ext cx="2627145" cy="35484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46599" y="3136357"/>
            <a:ext cx="4346575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28444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8 Two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3"/>
            <a:ext cx="9141289" cy="5141975"/>
            <a:chOff x="1355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98433" y="864394"/>
              <a:ext cx="2620035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14850" y="3241132"/>
            <a:ext cx="4413250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53321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9 On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2"/>
            <a:ext cx="9141291" cy="5141976"/>
            <a:chOff x="1355" y="762"/>
            <a:chExt cx="9141291" cy="5141976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91" cy="5141976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49227" y="862012"/>
              <a:ext cx="2666250" cy="35484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46599" y="3136357"/>
            <a:ext cx="4346575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2212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Red Ic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910178" y="1904688"/>
            <a:ext cx="1315110" cy="131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18227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9 Two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2033" y="763"/>
            <a:ext cx="9141289" cy="5141975"/>
            <a:chOff x="2033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2033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56789" y="866775"/>
              <a:ext cx="2655585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79925" y="3250657"/>
            <a:ext cx="4413250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65880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0 On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3"/>
            <a:ext cx="9141289" cy="5141975"/>
            <a:chOff x="1355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56565" y="864395"/>
              <a:ext cx="2662695" cy="35484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54220" y="3136357"/>
            <a:ext cx="4238955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accent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16383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0 Tw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2"/>
            <a:ext cx="9141289" cy="5141975"/>
            <a:chOff x="1355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63269" y="869156"/>
              <a:ext cx="2652030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87545" y="3250657"/>
            <a:ext cx="4305630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accent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22953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1 On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2033" y="763"/>
            <a:ext cx="9141289" cy="5141975"/>
            <a:chOff x="2033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2033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455227" y="864394"/>
              <a:ext cx="2470725" cy="35484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46600" y="3136357"/>
            <a:ext cx="4284074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95521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1 Tw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2"/>
            <a:ext cx="9141289" cy="5141975"/>
            <a:chOff x="1355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459967" y="869156"/>
              <a:ext cx="2460060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79925" y="3250657"/>
            <a:ext cx="4343400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FFFFFF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57238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2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2"/>
            <a:ext cx="9141289" cy="5141975"/>
            <a:chOff x="1355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627850" y="857250"/>
              <a:ext cx="2282310" cy="356976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3588" y="2323430"/>
            <a:ext cx="4200770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E60000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97196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2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6" y="763"/>
            <a:ext cx="9141287" cy="5141973"/>
            <a:chOff x="1356" y="763"/>
            <a:chExt cx="9141287" cy="5141973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6" y="763"/>
              <a:ext cx="9141287" cy="5141973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637034" y="864394"/>
              <a:ext cx="2271645" cy="356265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67667" y="2221659"/>
            <a:ext cx="4029508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E60000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87837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3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678" y="763"/>
            <a:ext cx="9141289" cy="5141975"/>
            <a:chOff x="678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678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45216" y="847724"/>
              <a:ext cx="2691135" cy="356976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98650" y="2286584"/>
            <a:ext cx="3735464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rgbClr val="FFFFFF"/>
                </a:solidFill>
                <a:latin typeface="Vodafone Rg"/>
                <a:cs typeface="Vodafone Rg"/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FFFFFF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64021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3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677" y="763"/>
            <a:ext cx="9141289" cy="5141975"/>
            <a:chOff x="677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677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31689" y="850107"/>
              <a:ext cx="2684025" cy="3559105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80948" y="2215309"/>
            <a:ext cx="2932085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rgbClr val="FFFFFF"/>
                </a:solidFill>
                <a:latin typeface="Vodafone Rg"/>
                <a:cs typeface="Vodafone Rg"/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FFFFFF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99162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4 One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4" y="762"/>
            <a:ext cx="9141291" cy="5141976"/>
            <a:chOff x="1354" y="762"/>
            <a:chExt cx="9141291" cy="5141976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4" y="762"/>
              <a:ext cx="9141291" cy="5141976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41858" y="869156"/>
              <a:ext cx="2669805" cy="35484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46600" y="3136357"/>
            <a:ext cx="4346575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4242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 On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4" y="762"/>
            <a:ext cx="9141290" cy="5141976"/>
            <a:chOff x="1354" y="762"/>
            <a:chExt cx="9141290" cy="5141976"/>
          </a:xfrm>
        </p:grpSpPr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4" y="762"/>
              <a:ext cx="9141290" cy="5141976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54007" y="851877"/>
              <a:ext cx="2684831" cy="3573176"/>
            </a:xfrm>
            <a:prstGeom prst="rect">
              <a:avLst/>
            </a:prstGeom>
          </p:spPr>
        </p:pic>
      </p:grp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46599" y="3136357"/>
            <a:ext cx="4346575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9723538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4 Two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3"/>
            <a:ext cx="9141289" cy="5141975"/>
            <a:chOff x="1355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49572" y="873919"/>
              <a:ext cx="2659140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71975" y="3253832"/>
            <a:ext cx="4413250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02726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5 On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694" y="763"/>
            <a:ext cx="9141289" cy="5141975"/>
            <a:chOff x="1694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694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48737" y="859632"/>
              <a:ext cx="2666250" cy="35484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46600" y="3136357"/>
            <a:ext cx="4284074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accent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34472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5 Tw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 userDrawn="1"/>
        </p:nvGrpSpPr>
        <p:grpSpPr>
          <a:xfrm>
            <a:off x="2033" y="762"/>
            <a:ext cx="9141289" cy="5141975"/>
            <a:chOff x="2033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2033" y="762"/>
              <a:ext cx="9141289" cy="5141975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57393" y="866776"/>
              <a:ext cx="2659140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79925" y="3250657"/>
            <a:ext cx="4343400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accent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47506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0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>
          <a:xfrm>
            <a:off x="1355" y="762"/>
            <a:ext cx="9141288" cy="5141975"/>
            <a:chOff x="1355" y="762"/>
            <a:chExt cx="9141288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8" cy="5141975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35955" y="861748"/>
              <a:ext cx="2691135" cy="356976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4700122" y="2323430"/>
            <a:ext cx="4200770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2967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0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>
          <a:xfrm>
            <a:off x="1357" y="763"/>
            <a:ext cx="9141285" cy="5141973"/>
            <a:chOff x="1357" y="763"/>
            <a:chExt cx="9141285" cy="5141973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7" y="763"/>
              <a:ext cx="9141285" cy="5141973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39510" y="866472"/>
              <a:ext cx="2684025" cy="356265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4703599" y="2221659"/>
            <a:ext cx="4029508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45569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1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2"/>
            <a:ext cx="9141288" cy="5141974"/>
            <a:chOff x="1355" y="762"/>
            <a:chExt cx="9141288" cy="5141974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8" cy="5141974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35161" y="877094"/>
              <a:ext cx="2691135" cy="343833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5004922" y="2323430"/>
            <a:ext cx="4137721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9" name="Picture 8" descr="New_VF_Icon_RGB_WHITE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175" y="4547241"/>
            <a:ext cx="396000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17442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1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7" y="763"/>
            <a:ext cx="9141285" cy="5141972"/>
            <a:chOff x="1357" y="763"/>
            <a:chExt cx="9141285" cy="5141972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7" y="763"/>
              <a:ext cx="9141285" cy="5141972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37128" y="879475"/>
              <a:ext cx="2684025" cy="3427681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5004000" y="2221659"/>
            <a:ext cx="4029508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9" name="Picture 8" descr="New_VF_Icon_RGB_WHITE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175" y="4547241"/>
            <a:ext cx="396000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18312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2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 userDrawn="1"/>
        </p:nvGrpSpPr>
        <p:grpSpPr>
          <a:xfrm>
            <a:off x="0" y="762"/>
            <a:ext cx="9141288" cy="5141975"/>
            <a:chOff x="0" y="762"/>
            <a:chExt cx="9141288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0" y="762"/>
              <a:ext cx="9141288" cy="5141975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35955" y="861751"/>
              <a:ext cx="2691135" cy="356976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3395" y="2286584"/>
            <a:ext cx="4229705" cy="461912"/>
          </a:xfrm>
        </p:spPr>
        <p:txBody>
          <a:bodyPr anchor="t" anchorCtr="0">
            <a:noAutofit/>
          </a:bodyPr>
          <a:lstStyle>
            <a:lvl1pPr algn="r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E60000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11" name="Picture 10" descr="New_VF_Icon_RGB_WHITE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175" y="4547241"/>
            <a:ext cx="396000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54679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2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>
          <a:xfrm>
            <a:off x="1355" y="762"/>
            <a:ext cx="9141288" cy="5141975"/>
            <a:chOff x="1355" y="762"/>
            <a:chExt cx="9141288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8" cy="5141975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42515" y="858898"/>
              <a:ext cx="2684025" cy="356265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1900233" y="2215309"/>
            <a:ext cx="2765429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E60000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11" name="Picture 10" descr="New_VF_Icon_RGB_WHITE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175" y="4547241"/>
            <a:ext cx="396000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44553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3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>
          <a:xfrm>
            <a:off x="1355" y="762"/>
            <a:ext cx="9141288" cy="5141974"/>
            <a:chOff x="1355" y="762"/>
            <a:chExt cx="9141288" cy="5141974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8" cy="5141974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35955" y="861748"/>
              <a:ext cx="2691135" cy="356976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4852522" y="2323430"/>
            <a:ext cx="4200770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9088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 Two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3"/>
            <a:ext cx="9141289" cy="5141975"/>
            <a:chOff x="1355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66518" y="882456"/>
              <a:ext cx="2662695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79925" y="3250657"/>
            <a:ext cx="4413250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57413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3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>
          <a:xfrm>
            <a:off x="1357" y="763"/>
            <a:ext cx="9141285" cy="5141972"/>
            <a:chOff x="1357" y="763"/>
            <a:chExt cx="9141285" cy="5141972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7" y="763"/>
              <a:ext cx="9141285" cy="5141972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39510" y="866472"/>
              <a:ext cx="2684025" cy="356265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4865524" y="2221659"/>
            <a:ext cx="4029508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44638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6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3"/>
            <a:ext cx="9141289" cy="5141975"/>
            <a:chOff x="1355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53257" y="850105"/>
              <a:ext cx="2691135" cy="356265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9239" y="2286584"/>
            <a:ext cx="4124554" cy="461912"/>
          </a:xfrm>
        </p:spPr>
        <p:txBody>
          <a:bodyPr anchor="t" anchorCtr="0">
            <a:noAutofit/>
          </a:bodyPr>
          <a:lstStyle>
            <a:lvl1pPr algn="r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E60000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9077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6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3"/>
            <a:ext cx="9141289" cy="5141975"/>
            <a:chOff x="1355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39510" y="854871"/>
              <a:ext cx="2684025" cy="3552001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00233" y="2215309"/>
            <a:ext cx="2765429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E60000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60031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7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2"/>
            <a:ext cx="9141289" cy="5141975"/>
            <a:chOff x="1355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62493" y="847724"/>
              <a:ext cx="2669805" cy="357331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4955" y="2286584"/>
            <a:ext cx="4124554" cy="461912"/>
          </a:xfrm>
        </p:spPr>
        <p:txBody>
          <a:bodyPr anchor="t" anchorCtr="0">
            <a:noAutofit/>
          </a:bodyPr>
          <a:lstStyle>
            <a:lvl1pPr algn="r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E60000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51978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7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2"/>
            <a:ext cx="9141289" cy="5141975"/>
            <a:chOff x="1355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56715" y="854869"/>
              <a:ext cx="2659140" cy="3559105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00233" y="2215309"/>
            <a:ext cx="2765429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E60000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86116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8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2"/>
            <a:ext cx="9141289" cy="5141975"/>
            <a:chOff x="1355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49815" y="856290"/>
              <a:ext cx="2691135" cy="3488064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3395" y="2286584"/>
            <a:ext cx="4210655" cy="461912"/>
          </a:xfrm>
        </p:spPr>
        <p:txBody>
          <a:bodyPr anchor="t" anchorCtr="0">
            <a:noAutofit/>
          </a:bodyPr>
          <a:lstStyle>
            <a:lvl1pPr algn="r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E60000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22106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8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2"/>
            <a:ext cx="9141289" cy="5141975"/>
            <a:chOff x="1355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42515" y="862012"/>
              <a:ext cx="2684025" cy="348096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00233" y="2215309"/>
            <a:ext cx="2765429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E60000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26674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9 On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4" y="762"/>
            <a:ext cx="9141291" cy="5141976"/>
            <a:chOff x="1354" y="762"/>
            <a:chExt cx="9141291" cy="5141976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4" y="762"/>
              <a:ext cx="9141291" cy="5141976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48398" y="881063"/>
              <a:ext cx="2666250" cy="35484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41876" y="3136357"/>
            <a:ext cx="4051298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 descr="New_VF_Icon_RGB_WHITE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175" y="4547241"/>
            <a:ext cx="396000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5521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9 Two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3"/>
            <a:ext cx="9141289" cy="5141975"/>
            <a:chOff x="1355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55693" y="883444"/>
              <a:ext cx="2659140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41875" y="3250657"/>
            <a:ext cx="4051300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 descr="New_VF_Icon_RGB_WHITE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175" y="4547241"/>
            <a:ext cx="396000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12003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4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>
          <a:xfrm>
            <a:off x="1355" y="762"/>
            <a:ext cx="9141288" cy="5141974"/>
            <a:chOff x="1355" y="762"/>
            <a:chExt cx="9141288" cy="5141974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8" cy="5141974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35955" y="861748"/>
              <a:ext cx="2691135" cy="356976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4700122" y="2323430"/>
            <a:ext cx="4200770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6014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 One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>
          <a:xfrm>
            <a:off x="1355" y="763"/>
            <a:ext cx="9141289" cy="5141975"/>
            <a:chOff x="1355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1355" y="763"/>
              <a:ext cx="9141289" cy="5141975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3258752" y="854869"/>
              <a:ext cx="2666250" cy="35484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46599" y="3136357"/>
            <a:ext cx="4346575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960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4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>
          <a:xfrm>
            <a:off x="1357" y="763"/>
            <a:ext cx="9141285" cy="5141972"/>
            <a:chOff x="1357" y="763"/>
            <a:chExt cx="9141285" cy="5141972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7" y="763"/>
              <a:ext cx="9141285" cy="5141972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39510" y="866472"/>
              <a:ext cx="2684025" cy="356265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4703599" y="2221659"/>
            <a:ext cx="4029508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3499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Red One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250551" y="848202"/>
            <a:ext cx="2703177" cy="36000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31946" y="2810635"/>
            <a:ext cx="4130679" cy="504862"/>
          </a:xfrm>
        </p:spPr>
        <p:txBody>
          <a:bodyPr anchor="ctr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35381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Red Two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257732" y="857294"/>
            <a:ext cx="2678032" cy="3578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2421" y="2830626"/>
            <a:ext cx="4130679" cy="695060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 baseline="0">
                <a:solidFill>
                  <a:srgbClr val="FFFFFF"/>
                </a:solidFill>
                <a:latin typeface="Vodafone Rg"/>
                <a:cs typeface="Vodafone Rg"/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FFFFFF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36481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White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247462" y="861504"/>
            <a:ext cx="2693190" cy="35866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31946" y="2810635"/>
            <a:ext cx="4130679" cy="504862"/>
          </a:xfrm>
        </p:spPr>
        <p:txBody>
          <a:bodyPr anchor="ctr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accent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3919269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White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252580" y="856209"/>
            <a:ext cx="2678845" cy="35794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2421" y="2830626"/>
            <a:ext cx="4130679" cy="695060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 baseline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accent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66117137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50825" y="205978"/>
            <a:ext cx="6538913" cy="667479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GB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7607F-D0CB-4AC6-9566-046428C59115}" type="datetime3">
              <a:rPr lang="en-US" smtClean="0"/>
              <a:t>22 December 2017</a:t>
            </a:fld>
            <a:endParaRPr lang="en-GB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Insert Confidentiality Level in slide footer </a:t>
            </a:r>
            <a:endParaRPr lang="en-GB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‹Nº›</a:t>
            </a:fld>
            <a:endParaRPr lang="en-GB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>
          <a:xfrm>
            <a:off x="250825" y="873457"/>
            <a:ext cx="8642350" cy="3603293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0164913"/>
      </p:ext>
    </p:extLst>
  </p:cSld>
  <p:clrMapOvr>
    <a:masterClrMapping/>
  </p:clrMapOvr>
  <p:extLst>
    <p:ext uri="{DCECCB84-F9BA-43D5-87BE-67443E8EF086}">
      <p15:sldGuideLst xmlns="" xmlns:p15="http://schemas.microsoft.com/office/powerpoint/2012/main">
        <p15:guide id="1" pos="4277" userDrawn="1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lvl="0" algn="l"/>
            <a:r>
              <a:rPr lang="en-GB" dirty="0">
                <a:solidFill>
                  <a:schemeClr val="tx1"/>
                </a:solidFill>
              </a:rPr>
              <a:t>Insert Confidentiality Level in slide footer 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‹Nº›</a:t>
            </a:fld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AE406781-6558-4EBC-BD9F-FE5D24C6349C}" type="datetime3">
              <a:rPr lang="en-US" smtClean="0"/>
              <a:t>22 December 2017</a:t>
            </a:fld>
            <a:endParaRPr lang="en-GB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6"/>
          </p:nvPr>
        </p:nvSpPr>
        <p:spPr>
          <a:xfrm>
            <a:off x="4679950" y="873125"/>
            <a:ext cx="4213225" cy="3603625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s-ES" smtClean="0"/>
              <a:t>Haga clic en el icono para agregar una imagen</a:t>
            </a:r>
            <a:endParaRPr lang="en-GB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7"/>
          </p:nvPr>
        </p:nvSpPr>
        <p:spPr>
          <a:xfrm>
            <a:off x="250825" y="873125"/>
            <a:ext cx="4213225" cy="3603625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0892715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2812">
          <p15:clr>
            <a:srgbClr val="FBAE4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lvl="0" algn="l"/>
            <a:r>
              <a:rPr lang="en-GB" dirty="0">
                <a:solidFill>
                  <a:schemeClr val="tx1"/>
                </a:solidFill>
              </a:rPr>
              <a:t>Insert Confidentiality Level in slide footer 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‹Nº›</a:t>
            </a:fld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AE406781-6558-4EBC-BD9F-FE5D24C6349C}" type="datetime3">
              <a:rPr lang="en-US" smtClean="0"/>
              <a:t>22 December 2017</a:t>
            </a:fld>
            <a:endParaRPr lang="en-GB"/>
          </a:p>
        </p:txBody>
      </p:sp>
      <p:sp>
        <p:nvSpPr>
          <p:cNvPr id="3" name="Chart Placeholder 2"/>
          <p:cNvSpPr>
            <a:spLocks noGrp="1"/>
          </p:cNvSpPr>
          <p:nvPr>
            <p:ph type="chart" sz="quarter" idx="18"/>
          </p:nvPr>
        </p:nvSpPr>
        <p:spPr>
          <a:xfrm>
            <a:off x="4679950" y="876300"/>
            <a:ext cx="4213225" cy="360045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s-ES" smtClean="0"/>
              <a:t>Haga clic en el icono para agregar un gráfico</a:t>
            </a:r>
            <a:endParaRPr lang="en-GB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9"/>
          </p:nvPr>
        </p:nvSpPr>
        <p:spPr>
          <a:xfrm>
            <a:off x="250825" y="873125"/>
            <a:ext cx="4213225" cy="3603625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332880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2812">
          <p15:clr>
            <a:srgbClr val="FBAE4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and Da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75961" y="833075"/>
            <a:ext cx="2750855" cy="373729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6894" y="2457450"/>
            <a:ext cx="3284017" cy="990600"/>
          </a:xfrm>
        </p:spPr>
        <p:txBody>
          <a:bodyPr anchor="ctr" anchorCtr="0">
            <a:noAutofit/>
          </a:bodyPr>
          <a:lstStyle>
            <a:lvl1pPr>
              <a:lnSpc>
                <a:spcPct val="80000"/>
              </a:lnSpc>
              <a:defRPr sz="2400">
                <a:latin typeface="Vodafone Rg" pitchFamily="34" charset="0"/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GB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lvl="0" algn="l"/>
            <a:r>
              <a:rPr lang="en-GB" dirty="0">
                <a:solidFill>
                  <a:schemeClr val="tx1"/>
                </a:solidFill>
              </a:rPr>
              <a:t>Insert Confidentiality Level in slide footer 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‹Nº›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6FA8D524-68A2-4395-A4A6-55646E807998}" type="datetime3">
              <a:rPr lang="en-US" smtClean="0"/>
              <a:t>22 December 2017</a:t>
            </a:fld>
            <a:endParaRPr lang="en-GB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6"/>
          </p:nvPr>
        </p:nvSpPr>
        <p:spPr>
          <a:xfrm>
            <a:off x="4460875" y="1572727"/>
            <a:ext cx="1558925" cy="2904023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marL="0" indent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None/>
              <a:defRPr sz="1200"/>
            </a:lvl2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7"/>
          </p:nvPr>
        </p:nvSpPr>
        <p:spPr>
          <a:xfrm>
            <a:off x="6247342" y="1572727"/>
            <a:ext cx="1558925" cy="2904023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marL="0" indent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None/>
              <a:defRPr sz="1200"/>
            </a:lvl2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</p:txBody>
      </p:sp>
    </p:spTree>
    <p:extLst>
      <p:ext uri="{BB962C8B-B14F-4D97-AF65-F5344CB8AC3E}">
        <p14:creationId xmlns:p14="http://schemas.microsoft.com/office/powerpoint/2010/main" val="3693942152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lvl="0" algn="l"/>
            <a:r>
              <a:rPr lang="en-GB" dirty="0">
                <a:solidFill>
                  <a:schemeClr val="tx1"/>
                </a:solidFill>
              </a:rPr>
              <a:t>Insert Confidentiality Level in slide footer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‹Nº›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498EC4B5-C5C0-4868-8B1B-C1C1A69B394D}" type="datetime3">
              <a:rPr lang="en-US" smtClean="0"/>
              <a:t>22 December 2017</a:t>
            </a:fld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86451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 Two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2"/>
            <a:ext cx="9141289" cy="5141975"/>
            <a:chOff x="1355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74768" y="878682"/>
              <a:ext cx="2659140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79925" y="3250657"/>
            <a:ext cx="4343400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881460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lvl="0" algn="l"/>
            <a:r>
              <a:rPr lang="en-GB" dirty="0">
                <a:solidFill>
                  <a:schemeClr val="tx1"/>
                </a:solidFill>
              </a:rPr>
              <a:t>Insert Confidentiality Level in slide footer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‹Nº›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70019831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Red Speechmar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62205" y="819062"/>
            <a:ext cx="2258446" cy="30420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51349" y="2046817"/>
            <a:ext cx="2841625" cy="829733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defRPr sz="2400" b="1" cap="none" baseline="0">
                <a:solidFill>
                  <a:schemeClr val="bg1"/>
                </a:solidFill>
                <a:latin typeface="Vodafone Rg" pitchFamily="34" charset="0"/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Insert Confidentiality Level in slide footer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2A83A2B-3358-44F8-83A0-4598795D8FB5}" type="slidenum">
              <a:rPr lang="en-GB" smtClean="0"/>
              <a:pPr/>
              <a:t>‹Nº›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F8E5E15-47D5-4EB1-AD9F-8AB61C797329}" type="datetime3">
              <a:rPr lang="en-US" smtClean="0"/>
              <a:t>22 December 2017</a:t>
            </a:fld>
            <a:endParaRPr lang="en-GB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3932"/>
            <a:ext cx="4419599" cy="3285065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0"/>
              </a:spcAft>
              <a:buNone/>
              <a:defRPr sz="33200" spc="-1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736849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White Speechmar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64805" y="819106"/>
            <a:ext cx="2258413" cy="3042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51349" y="2046817"/>
            <a:ext cx="2841625" cy="829733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defRPr sz="2400" b="1" cap="none" baseline="0">
                <a:solidFill>
                  <a:schemeClr val="accent1"/>
                </a:solidFill>
                <a:latin typeface="Vodafone Rg" pitchFamily="34" charset="0"/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2A83A2B-3358-44F8-83A0-4598795D8FB5}" type="slidenum">
              <a:rPr lang="en-GB" smtClean="0"/>
              <a:pPr/>
              <a:t>‹Nº›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F8E5E15-47D5-4EB1-AD9F-8AB61C797329}" type="datetime3">
              <a:rPr lang="en-US" smtClean="0"/>
              <a:pPr/>
              <a:t>22 December 2017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3932"/>
            <a:ext cx="4419599" cy="3285065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0"/>
              </a:spcAft>
              <a:buNone/>
              <a:defRPr sz="33200" spc="-10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641443746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Re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64049" y="1930142"/>
            <a:ext cx="4429125" cy="1050384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defRPr sz="3000" b="1" cap="none" baseline="0">
                <a:solidFill>
                  <a:schemeClr val="bg1"/>
                </a:solidFill>
                <a:latin typeface="Vodafone Rg" pitchFamily="34" charset="0"/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Insert Confidentiality Level in slide footer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2A83A2B-3358-44F8-83A0-4598795D8FB5}" type="slidenum">
              <a:rPr lang="en-GB" smtClean="0"/>
              <a:pPr/>
              <a:t>‹Nº›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F8E5E15-47D5-4EB1-AD9F-8AB61C797329}" type="datetime3">
              <a:rPr lang="en-US" smtClean="0"/>
              <a:t>22 December 2017</a:t>
            </a:fld>
            <a:endParaRPr lang="en-GB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3932"/>
            <a:ext cx="4419599" cy="3285065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0"/>
              </a:spcAft>
              <a:buNone/>
              <a:defRPr sz="33200" spc="-1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049592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64049" y="1930142"/>
            <a:ext cx="4429126" cy="1050384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defRPr sz="3000" b="1" cap="none" baseline="0">
                <a:solidFill>
                  <a:schemeClr val="accent1"/>
                </a:solidFill>
                <a:latin typeface="Vodafone Rg" pitchFamily="34" charset="0"/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2A83A2B-3358-44F8-83A0-4598795D8FB5}" type="slidenum">
              <a:rPr lang="en-GB" smtClean="0"/>
              <a:pPr/>
              <a:t>‹Nº›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F8E5E15-47D5-4EB1-AD9F-8AB61C797329}" type="datetime3">
              <a:rPr lang="en-US" smtClean="0"/>
              <a:pPr/>
              <a:t>22 December 2017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3932"/>
            <a:ext cx="4419599" cy="3285065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0"/>
              </a:spcAft>
              <a:buNone/>
              <a:defRPr sz="33200" spc="-10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2169239108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x3 Video placehol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edia Placeholder 4"/>
          <p:cNvSpPr>
            <a:spLocks noGrp="1"/>
          </p:cNvSpPr>
          <p:nvPr>
            <p:ph type="media" sz="quarter" idx="10" hasCustomPrompt="1"/>
          </p:nvPr>
        </p:nvSpPr>
        <p:spPr>
          <a:xfrm>
            <a:off x="1608401" y="266700"/>
            <a:ext cx="5927199" cy="4445399"/>
          </a:xfrm>
          <a:solidFill>
            <a:schemeClr val="tx1"/>
          </a:solidFill>
        </p:spPr>
        <p:txBody>
          <a:bodyPr lIns="72000" tIns="72000"/>
          <a:lstStyle>
            <a:lvl1pPr marL="0" indent="0">
              <a:buNone/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Insert 4x3 video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Insert Confidentiality Level in slide footer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2A83A2B-3358-44F8-83A0-4598795D8FB5}" type="slidenum">
              <a:rPr lang="en-GB" smtClean="0"/>
              <a:pPr/>
              <a:t>‹Nº›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D5AC188-290C-4949-8FC0-898609ABB1F0}" type="datetime3">
              <a:rPr lang="en-US" smtClean="0"/>
              <a:t>22 December 2017</a:t>
            </a:fld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475473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x9 Video placehol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edia Placeholder 4"/>
          <p:cNvSpPr>
            <a:spLocks noGrp="1"/>
          </p:cNvSpPr>
          <p:nvPr>
            <p:ph type="media" sz="quarter" idx="10" hasCustomPrompt="1"/>
          </p:nvPr>
        </p:nvSpPr>
        <p:spPr>
          <a:xfrm>
            <a:off x="822325" y="266399"/>
            <a:ext cx="7499351" cy="4218385"/>
          </a:xfrm>
          <a:solidFill>
            <a:schemeClr val="tx1"/>
          </a:solidFill>
        </p:spPr>
        <p:txBody>
          <a:bodyPr lIns="72000" tIns="72000"/>
          <a:lstStyle>
            <a:lvl1pPr marL="0" indent="0">
              <a:buNone/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Insert 16x9 video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Insert Confidentiality Level in slide footer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2A83A2B-3358-44F8-83A0-4598795D8FB5}" type="slidenum">
              <a:rPr lang="en-GB" smtClean="0"/>
              <a:pPr/>
              <a:t>‹Nº›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AD9EA54-4CB4-474C-A174-137EC7F36B9E}" type="datetime3">
              <a:rPr lang="en-US" smtClean="0"/>
              <a:t>22 December 2017</a:t>
            </a:fld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840778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frame 16x9 Video placehold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edia Placeholder 4"/>
          <p:cNvSpPr>
            <a:spLocks noGrp="1"/>
          </p:cNvSpPr>
          <p:nvPr>
            <p:ph type="media" sz="quarter" idx="10" hasCustomPrompt="1"/>
          </p:nvPr>
        </p:nvSpPr>
        <p:spPr>
          <a:xfrm>
            <a:off x="0" y="0"/>
            <a:ext cx="9144000" cy="5143500"/>
          </a:xfrm>
          <a:solidFill>
            <a:schemeClr val="tx1"/>
          </a:solidFill>
        </p:spPr>
        <p:txBody>
          <a:bodyPr lIns="72000" tIns="72000"/>
          <a:lstStyle>
            <a:lvl1pPr marL="0" indent="0">
              <a:buNone/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Insert full frame 16x9 video</a:t>
            </a:r>
          </a:p>
        </p:txBody>
      </p:sp>
    </p:spTree>
    <p:extLst>
      <p:ext uri="{BB962C8B-B14F-4D97-AF65-F5344CB8AC3E}">
        <p14:creationId xmlns:p14="http://schemas.microsoft.com/office/powerpoint/2010/main" val="12161175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3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 userDrawn="1"/>
        </p:nvGrpSpPr>
        <p:grpSpPr>
          <a:xfrm>
            <a:off x="2034" y="764"/>
            <a:ext cx="9141287" cy="5141973"/>
            <a:chOff x="2034" y="764"/>
            <a:chExt cx="9141287" cy="5141973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2034" y="764"/>
              <a:ext cx="9141287" cy="5141973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58022" y="862012"/>
              <a:ext cx="2673360" cy="356976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48699" y="2840892"/>
            <a:ext cx="3843088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7178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3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6" y="764"/>
            <a:ext cx="9141287" cy="5141973"/>
            <a:chOff x="1356" y="764"/>
            <a:chExt cx="9141287" cy="5141973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6" y="764"/>
              <a:ext cx="9141287" cy="5141973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53162" y="878529"/>
              <a:ext cx="2666250" cy="356265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14813" y="2811458"/>
            <a:ext cx="2765429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FFFFFF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238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4 On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678" y="763"/>
            <a:ext cx="9141289" cy="5141975"/>
            <a:chOff x="678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678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710181" y="854869"/>
              <a:ext cx="2207655" cy="35484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46600" y="3136357"/>
            <a:ext cx="4284074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1060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slideLayout" Target="../slideLayouts/slideLayout63.xml"/><Relationship Id="rId68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61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image" Target="../media/image1.emf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69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0825" y="205978"/>
            <a:ext cx="8635526" cy="66747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s-ES" smtClean="0"/>
              <a:t>Haga clic para modificar el estilo de título del patrón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0825" y="873457"/>
            <a:ext cx="5886450" cy="360329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4365295" y="4713136"/>
            <a:ext cx="413410" cy="238889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72A83A2B-3358-44F8-83A0-4598795D8FB5}" type="slidenum">
              <a:rPr lang="en-GB" smtClean="0"/>
              <a:pPr/>
              <a:t>‹Nº›</a:t>
            </a:fld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253395" y="4712099"/>
            <a:ext cx="2087880" cy="238889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lang="en-IE" sz="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GB"/>
              <a:t>Insert Confidentiality Level in slide footer 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>
          <a:xfrm>
            <a:off x="6137275" y="4712099"/>
            <a:ext cx="2133600" cy="238889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>
              <a:defRPr lang="en-GB" sz="800" smtClean="0"/>
            </a:lvl1pPr>
          </a:lstStyle>
          <a:p>
            <a:fld id="{AD47607F-D0CB-4AC6-9566-046428C59115}" type="datetime3">
              <a:rPr lang="en-US" smtClean="0"/>
              <a:pPr/>
              <a:t>22 December 2017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36877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14" r:id="rId3"/>
    <p:sldLayoutId id="2147483715" r:id="rId4"/>
    <p:sldLayoutId id="2147483716" r:id="rId5"/>
    <p:sldLayoutId id="2147483717" r:id="rId6"/>
    <p:sldLayoutId id="2147483742" r:id="rId7"/>
    <p:sldLayoutId id="2147483743" r:id="rId8"/>
    <p:sldLayoutId id="2147483744" r:id="rId9"/>
    <p:sldLayoutId id="2147483745" r:id="rId10"/>
    <p:sldLayoutId id="2147483720" r:id="rId11"/>
    <p:sldLayoutId id="2147483721" r:id="rId12"/>
    <p:sldLayoutId id="2147483722" r:id="rId13"/>
    <p:sldLayoutId id="2147483723" r:id="rId14"/>
    <p:sldLayoutId id="2147483728" r:id="rId15"/>
    <p:sldLayoutId id="2147483729" r:id="rId16"/>
    <p:sldLayoutId id="2147483730" r:id="rId17"/>
    <p:sldLayoutId id="2147483731" r:id="rId18"/>
    <p:sldLayoutId id="2147483746" r:id="rId19"/>
    <p:sldLayoutId id="2147483747" r:id="rId20"/>
    <p:sldLayoutId id="2147483748" r:id="rId21"/>
    <p:sldLayoutId id="2147483749" r:id="rId22"/>
    <p:sldLayoutId id="2147483750" r:id="rId23"/>
    <p:sldLayoutId id="2147483751" r:id="rId24"/>
    <p:sldLayoutId id="2147483752" r:id="rId25"/>
    <p:sldLayoutId id="2147483753" r:id="rId26"/>
    <p:sldLayoutId id="2147483754" r:id="rId27"/>
    <p:sldLayoutId id="2147483755" r:id="rId28"/>
    <p:sldLayoutId id="2147483732" r:id="rId29"/>
    <p:sldLayoutId id="2147483733" r:id="rId30"/>
    <p:sldLayoutId id="2147483756" r:id="rId31"/>
    <p:sldLayoutId id="2147483757" r:id="rId32"/>
    <p:sldLayoutId id="2147483758" r:id="rId33"/>
    <p:sldLayoutId id="2147483759" r:id="rId34"/>
    <p:sldLayoutId id="2147483760" r:id="rId35"/>
    <p:sldLayoutId id="2147483761" r:id="rId36"/>
    <p:sldLayoutId id="2147483762" r:id="rId37"/>
    <p:sldLayoutId id="2147483763" r:id="rId38"/>
    <p:sldLayoutId id="2147483764" r:id="rId39"/>
    <p:sldLayoutId id="2147483765" r:id="rId40"/>
    <p:sldLayoutId id="2147483734" r:id="rId41"/>
    <p:sldLayoutId id="2147483735" r:id="rId42"/>
    <p:sldLayoutId id="2147483736" r:id="rId43"/>
    <p:sldLayoutId id="2147483737" r:id="rId44"/>
    <p:sldLayoutId id="2147483738" r:id="rId45"/>
    <p:sldLayoutId id="2147483739" r:id="rId46"/>
    <p:sldLayoutId id="2147483740" r:id="rId47"/>
    <p:sldLayoutId id="2147483741" r:id="rId48"/>
    <p:sldLayoutId id="2147483766" r:id="rId49"/>
    <p:sldLayoutId id="2147483767" r:id="rId50"/>
    <p:sldLayoutId id="2147483725" r:id="rId51"/>
    <p:sldLayoutId id="2147483726" r:id="rId52"/>
    <p:sldLayoutId id="2147483700" r:id="rId53"/>
    <p:sldLayoutId id="2147483724" r:id="rId54"/>
    <p:sldLayoutId id="2147483650" r:id="rId55"/>
    <p:sldLayoutId id="2147483706" r:id="rId56"/>
    <p:sldLayoutId id="2147483709" r:id="rId57"/>
    <p:sldLayoutId id="2147483659" r:id="rId58"/>
    <p:sldLayoutId id="2147483654" r:id="rId59"/>
    <p:sldLayoutId id="2147483660" r:id="rId60"/>
    <p:sldLayoutId id="2147483675" r:id="rId61"/>
    <p:sldLayoutId id="2147483727" r:id="rId62"/>
    <p:sldLayoutId id="2147483712" r:id="rId63"/>
    <p:sldLayoutId id="2147483713" r:id="rId64"/>
    <p:sldLayoutId id="2147483666" r:id="rId65"/>
    <p:sldLayoutId id="2147483667" r:id="rId66"/>
    <p:sldLayoutId id="2147483708" r:id="rId67"/>
  </p:sldLayoutIdLst>
  <p:hf hd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b="1" kern="1200">
          <a:solidFill>
            <a:schemeClr val="accent1"/>
          </a:solidFill>
          <a:latin typeface="Vodafone Rg" pitchFamily="34" charset="0"/>
          <a:ea typeface="+mj-ea"/>
          <a:cs typeface="+mj-cs"/>
        </a:defRPr>
      </a:lvl1pPr>
    </p:titleStyle>
    <p:bodyStyle>
      <a:lvl1pPr marL="138113" indent="-138113" algn="l" defTabSz="914400" rtl="0" eaLnBrk="1" latinLnBrk="0" hangingPunct="1">
        <a:spcBef>
          <a:spcPts val="0"/>
        </a:spcBef>
        <a:spcAft>
          <a:spcPts val="600"/>
        </a:spcAft>
        <a:buClr>
          <a:schemeClr val="accent1"/>
        </a:buClr>
        <a:buFont typeface="Arial" pitchFamily="34" charset="0"/>
        <a:buChar char="•"/>
        <a:defRPr sz="1800" kern="1200">
          <a:solidFill>
            <a:schemeClr val="tx1"/>
          </a:solidFill>
          <a:latin typeface="Vodafone Rg" pitchFamily="34" charset="0"/>
          <a:ea typeface="+mn-ea"/>
          <a:cs typeface="+mn-cs"/>
        </a:defRPr>
      </a:lvl1pPr>
      <a:lvl2pPr marL="347663" indent="-147638" algn="l" defTabSz="914400" rtl="0" eaLnBrk="1" latinLnBrk="0" hangingPunct="1">
        <a:spcBef>
          <a:spcPts val="0"/>
        </a:spcBef>
        <a:spcAft>
          <a:spcPts val="300"/>
        </a:spcAft>
        <a:buClr>
          <a:schemeClr val="accent1"/>
        </a:buClr>
        <a:buFont typeface="Calibri" pitchFamily="34" charset="0"/>
        <a:buChar char="–"/>
        <a:defRPr sz="1400" kern="1200">
          <a:solidFill>
            <a:schemeClr val="tx1"/>
          </a:solidFill>
          <a:latin typeface="Vodafone Rg" pitchFamily="34" charset="0"/>
          <a:ea typeface="+mn-ea"/>
          <a:cs typeface="+mn-cs"/>
        </a:defRPr>
      </a:lvl2pPr>
      <a:lvl3pPr marL="385763" indent="146050" algn="l" defTabSz="914400" rtl="0" eaLnBrk="1" latinLnBrk="0" hangingPunct="1">
        <a:spcBef>
          <a:spcPts val="0"/>
        </a:spcBef>
        <a:spcAft>
          <a:spcPts val="300"/>
        </a:spcAft>
        <a:buClr>
          <a:schemeClr val="accent1"/>
        </a:buClr>
        <a:buFont typeface="Calibri" pitchFamily="34" charset="0"/>
        <a:buChar char="–"/>
        <a:defRPr sz="1400" kern="1200">
          <a:solidFill>
            <a:schemeClr val="tx1"/>
          </a:solidFill>
          <a:latin typeface="Vodafone Rg" pitchFamily="34" charset="0"/>
          <a:ea typeface="+mn-ea"/>
          <a:cs typeface="+mn-cs"/>
        </a:defRPr>
      </a:lvl3pPr>
      <a:lvl4pPr marL="717550" indent="-150813" algn="l" defTabSz="914400" rtl="0" eaLnBrk="1" latinLnBrk="0" hangingPunct="1">
        <a:spcBef>
          <a:spcPct val="20000"/>
        </a:spcBef>
        <a:buClr>
          <a:schemeClr val="accent1"/>
        </a:buClr>
        <a:buFont typeface="Calibri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-161925" algn="l" defTabSz="914400" rtl="0" eaLnBrk="1" latinLnBrk="0" hangingPunct="1">
        <a:spcBef>
          <a:spcPct val="20000"/>
        </a:spcBef>
        <a:buClr>
          <a:schemeClr val="accent1"/>
        </a:buClr>
        <a:buFont typeface="Calibri" pitchFamily="34" charset="0"/>
        <a:buChar char="–"/>
        <a:defRPr sz="12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pos="158" userDrawn="1">
          <p15:clr>
            <a:srgbClr val="F26B43"/>
          </p15:clr>
        </p15:guide>
        <p15:guide id="3" orient="horz" pos="2820" userDrawn="1">
          <p15:clr>
            <a:srgbClr val="F26B43"/>
          </p15:clr>
        </p15:guide>
        <p15:guide id="4" pos="5602" userDrawn="1">
          <p15:clr>
            <a:srgbClr val="F26B43"/>
          </p15:clr>
        </p15:guide>
        <p15:guide id="5" pos="2812" userDrawn="1">
          <p15:clr>
            <a:srgbClr val="F26B43"/>
          </p15:clr>
        </p15:guide>
        <p15:guide id="6" pos="2948" userDrawn="1">
          <p15:clr>
            <a:srgbClr val="F26B43"/>
          </p15:clr>
        </p15:guide>
        <p15:guide id="7" orient="horz" pos="55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5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err="1" smtClean="0"/>
              <a:t>Detractors</a:t>
            </a:r>
            <a:r>
              <a:rPr lang="es-ES" smtClean="0"/>
              <a:t>’ </a:t>
            </a:r>
            <a:r>
              <a:rPr lang="es-ES" dirty="0" err="1" smtClean="0"/>
              <a:t>profiling</a:t>
            </a:r>
            <a:endParaRPr lang="en-GB" dirty="0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 err="1" smtClean="0"/>
              <a:t>Second</a:t>
            </a:r>
            <a:r>
              <a:rPr lang="es-ES" dirty="0" smtClean="0"/>
              <a:t> </a:t>
            </a:r>
            <a:r>
              <a:rPr lang="es-ES" dirty="0" err="1" smtClean="0"/>
              <a:t>deliverable</a:t>
            </a:r>
            <a:endParaRPr lang="en-GB" dirty="0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smtClean="0"/>
              <a:t>Insert Confidentiality Level in slide footer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338379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pie de página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lvl="0" algn="l"/>
            <a:r>
              <a:rPr lang="en-GB" dirty="0" smtClean="0">
                <a:solidFill>
                  <a:schemeClr val="tx1"/>
                </a:solidFill>
              </a:rPr>
              <a:t>Insert Confidentiality Level in slide footer 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3" name="2 Marcador de número de diapositiva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10</a:t>
            </a:fld>
            <a:endParaRPr lang="en-GB" dirty="0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GB" dirty="0" smtClean="0"/>
              <a:t>18 December 2017</a:t>
            </a:r>
            <a:endParaRPr lang="en-GB" dirty="0"/>
          </a:p>
        </p:txBody>
      </p:sp>
      <p:sp>
        <p:nvSpPr>
          <p:cNvPr id="6" name="5 Marcador de contenido"/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GB" dirty="0" smtClean="0">
                <a:solidFill>
                  <a:schemeClr val="accent1"/>
                </a:solidFill>
              </a:rPr>
              <a:t>Roadmap for this scope</a:t>
            </a:r>
          </a:p>
          <a:p>
            <a:pPr lvl="1"/>
            <a:r>
              <a:rPr lang="en-GB" dirty="0" smtClean="0">
                <a:solidFill>
                  <a:schemeClr val="accent1"/>
                </a:solidFill>
              </a:rPr>
              <a:t>Validate proxy hypothesis</a:t>
            </a:r>
          </a:p>
          <a:p>
            <a:pPr lvl="2"/>
            <a:r>
              <a:rPr lang="en-GB" dirty="0" smtClean="0">
                <a:solidFill>
                  <a:schemeClr val="accent1"/>
                </a:solidFill>
              </a:rPr>
              <a:t>Is port-out request a valid proxy for NPS Estimation?</a:t>
            </a:r>
          </a:p>
          <a:p>
            <a:pPr lvl="2"/>
            <a:r>
              <a:rPr lang="en-GB" dirty="0" smtClean="0">
                <a:solidFill>
                  <a:schemeClr val="accent1"/>
                </a:solidFill>
              </a:rPr>
              <a:t>If so, to what extent?</a:t>
            </a:r>
          </a:p>
          <a:p>
            <a:pPr lvl="1"/>
            <a:r>
              <a:rPr lang="en-GB" dirty="0" smtClean="0">
                <a:solidFill>
                  <a:schemeClr val="accent1"/>
                </a:solidFill>
              </a:rPr>
              <a:t>How can the proxy bring insights to NPS understanding?</a:t>
            </a:r>
          </a:p>
          <a:p>
            <a:pPr lvl="1"/>
            <a:r>
              <a:rPr lang="en-GB" dirty="0" smtClean="0">
                <a:solidFill>
                  <a:schemeClr val="accent1"/>
                </a:solidFill>
              </a:rPr>
              <a:t>Actions proposed after data analysis</a:t>
            </a:r>
          </a:p>
          <a:p>
            <a:r>
              <a:rPr lang="en-GB" dirty="0" smtClean="0">
                <a:solidFill>
                  <a:schemeClr val="accent3">
                    <a:lumMod val="75000"/>
                  </a:schemeClr>
                </a:solidFill>
              </a:rPr>
              <a:t>Next steps and global roadmap </a:t>
            </a:r>
          </a:p>
          <a:p>
            <a:pPr lvl="1"/>
            <a:r>
              <a:rPr lang="en-GB" dirty="0" smtClean="0">
                <a:solidFill>
                  <a:schemeClr val="accent3">
                    <a:lumMod val="75000"/>
                  </a:schemeClr>
                </a:solidFill>
              </a:rPr>
              <a:t>Given the proxy, which thresholds/boundaries correspond to every NPS value?</a:t>
            </a:r>
          </a:p>
          <a:p>
            <a:pPr lvl="1"/>
            <a:r>
              <a:rPr lang="en-GB" dirty="0" smtClean="0">
                <a:solidFill>
                  <a:schemeClr val="accent3">
                    <a:lumMod val="75000"/>
                  </a:schemeClr>
                </a:solidFill>
              </a:rPr>
              <a:t>Estimate thresholds per segment and stack (until both stacks apply)</a:t>
            </a:r>
          </a:p>
          <a:p>
            <a:pPr lvl="1"/>
            <a:r>
              <a:rPr lang="en-GB" dirty="0" smtClean="0">
                <a:solidFill>
                  <a:schemeClr val="accent3">
                    <a:lumMod val="75000"/>
                  </a:schemeClr>
                </a:solidFill>
              </a:rPr>
              <a:t>Enrich more sources of fixed data usage and quality</a:t>
            </a:r>
          </a:p>
        </p:txBody>
      </p:sp>
      <p:sp>
        <p:nvSpPr>
          <p:cNvPr id="7" name="6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Roadmap and next steps</a:t>
            </a:r>
            <a:endParaRPr lang="en-GB" dirty="0"/>
          </a:p>
        </p:txBody>
      </p:sp>
      <p:graphicFrame>
        <p:nvGraphicFramePr>
          <p:cNvPr id="9" name="8 Diagrama"/>
          <p:cNvGraphicFramePr/>
          <p:nvPr>
            <p:extLst>
              <p:ext uri="{D42A27DB-BD31-4B8C-83A1-F6EECF244321}">
                <p14:modId xmlns:p14="http://schemas.microsoft.com/office/powerpoint/2010/main" val="1784220220"/>
              </p:ext>
            </p:extLst>
          </p:nvPr>
        </p:nvGraphicFramePr>
        <p:xfrm>
          <a:off x="3773772" y="618012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41402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Previous meetings and deliverables</a:t>
            </a:r>
            <a:endParaRPr lang="en-GB" dirty="0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7607F-D0CB-4AC6-9566-046428C59115}" type="datetime3">
              <a:rPr lang="en-US" smtClean="0"/>
              <a:t>22 December 2017</a:t>
            </a:fld>
            <a:endParaRPr lang="en-GB" dirty="0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Insert Confidentiality Level in slide footer </a:t>
            </a:r>
            <a:endParaRPr lang="en-GB" dirty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11</a:t>
            </a:fld>
            <a:endParaRPr lang="en-GB" dirty="0"/>
          </a:p>
        </p:txBody>
      </p:sp>
      <p:sp>
        <p:nvSpPr>
          <p:cNvPr id="7" name="6 Rectángulo"/>
          <p:cNvSpPr/>
          <p:nvPr/>
        </p:nvSpPr>
        <p:spPr>
          <a:xfrm>
            <a:off x="3075316" y="719072"/>
            <a:ext cx="5746712" cy="1175664"/>
          </a:xfrm>
          <a:prstGeom prst="rect">
            <a:avLst/>
          </a:prstGeom>
          <a:noFill/>
          <a:ln w="25400" cap="flat" cmpd="sng" algn="ctr">
            <a:solidFill>
              <a:schemeClr val="accent1"/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lvl="1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100" dirty="0">
                <a:solidFill>
                  <a:srgbClr val="34342B"/>
                </a:solidFill>
                <a:latin typeface="Vodafone Rg" pitchFamily="34" charset="0"/>
              </a:rPr>
              <a:t>Descriptive analysis of detractors/neutrals/promoters from customer base</a:t>
            </a:r>
          </a:p>
          <a:p>
            <a:pPr lvl="1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100" dirty="0">
                <a:solidFill>
                  <a:srgbClr val="34342B"/>
                </a:solidFill>
                <a:latin typeface="Vodafone Rg" pitchFamily="34" charset="0"/>
              </a:rPr>
              <a:t>Study of main variables and attributes that lead to detraction</a:t>
            </a:r>
          </a:p>
          <a:p>
            <a:pPr lvl="1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100" dirty="0">
                <a:solidFill>
                  <a:srgbClr val="34342B"/>
                </a:solidFill>
                <a:latin typeface="Vodafone Rg" pitchFamily="34" charset="0"/>
              </a:rPr>
              <a:t>Live case study on understanding relationship between CEM and Detraction</a:t>
            </a:r>
          </a:p>
          <a:p>
            <a:pPr lvl="1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100" b="1" dirty="0">
                <a:solidFill>
                  <a:srgbClr val="34342B"/>
                </a:solidFill>
                <a:latin typeface="Vodafone Rg" pitchFamily="34" charset="0"/>
              </a:rPr>
              <a:t>Action plan: Consolidate this information into an actionable campaign</a:t>
            </a:r>
          </a:p>
        </p:txBody>
      </p:sp>
      <p:sp>
        <p:nvSpPr>
          <p:cNvPr id="10" name="9 Rectángulo"/>
          <p:cNvSpPr/>
          <p:nvPr/>
        </p:nvSpPr>
        <p:spPr>
          <a:xfrm>
            <a:off x="356425" y="719072"/>
            <a:ext cx="2579957" cy="1175664"/>
          </a:xfrm>
          <a:prstGeom prst="rect">
            <a:avLst/>
          </a:pr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2400" dirty="0">
                <a:solidFill>
                  <a:schemeClr val="bg1"/>
                </a:solidFill>
                <a:latin typeface="Vodafone Rg" pitchFamily="34" charset="0"/>
              </a:rPr>
              <a:t>October 4</a:t>
            </a:r>
            <a:r>
              <a:rPr lang="en-GB" sz="2400" baseline="30000" dirty="0">
                <a:solidFill>
                  <a:schemeClr val="bg1"/>
                </a:solidFill>
                <a:latin typeface="Vodafone Rg" pitchFamily="34" charset="0"/>
              </a:rPr>
              <a:t>th</a:t>
            </a:r>
            <a:r>
              <a:rPr lang="en-GB" sz="2400" dirty="0">
                <a:solidFill>
                  <a:schemeClr val="bg1"/>
                </a:solidFill>
                <a:latin typeface="Vodafone Rg" pitchFamily="34" charset="0"/>
              </a:rPr>
              <a:t>  </a:t>
            </a:r>
          </a:p>
        </p:txBody>
      </p:sp>
      <p:sp>
        <p:nvSpPr>
          <p:cNvPr id="11" name="10 Rectángulo"/>
          <p:cNvSpPr/>
          <p:nvPr/>
        </p:nvSpPr>
        <p:spPr>
          <a:xfrm>
            <a:off x="356425" y="1980253"/>
            <a:ext cx="2579957" cy="1119806"/>
          </a:xfrm>
          <a:prstGeom prst="rect">
            <a:avLst/>
          </a:pr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2400" dirty="0">
                <a:solidFill>
                  <a:schemeClr val="bg1"/>
                </a:solidFill>
                <a:latin typeface="Vodafone Rg" pitchFamily="34" charset="0"/>
              </a:rPr>
              <a:t>October </a:t>
            </a:r>
            <a:r>
              <a:rPr lang="en-GB" sz="2400" dirty="0" smtClean="0">
                <a:solidFill>
                  <a:schemeClr val="bg1"/>
                </a:solidFill>
                <a:latin typeface="Vodafone Rg" pitchFamily="34" charset="0"/>
              </a:rPr>
              <a:t>20</a:t>
            </a:r>
            <a:r>
              <a:rPr lang="en-GB" sz="2400" baseline="30000" dirty="0" smtClean="0">
                <a:solidFill>
                  <a:schemeClr val="bg1"/>
                </a:solidFill>
                <a:latin typeface="Vodafone Rg" pitchFamily="34" charset="0"/>
              </a:rPr>
              <a:t>th</a:t>
            </a:r>
            <a:r>
              <a:rPr lang="en-GB" sz="2400" dirty="0" smtClean="0">
                <a:solidFill>
                  <a:schemeClr val="bg1"/>
                </a:solidFill>
                <a:latin typeface="Vodafone Rg" pitchFamily="34" charset="0"/>
              </a:rPr>
              <a:t>  </a:t>
            </a:r>
            <a:endParaRPr lang="en-GB" sz="2400" dirty="0">
              <a:solidFill>
                <a:schemeClr val="bg1"/>
              </a:solidFill>
              <a:latin typeface="Vodafone Rg" pitchFamily="34" charset="0"/>
            </a:endParaRPr>
          </a:p>
        </p:txBody>
      </p:sp>
      <p:sp>
        <p:nvSpPr>
          <p:cNvPr id="12" name="11 Rectángulo"/>
          <p:cNvSpPr/>
          <p:nvPr/>
        </p:nvSpPr>
        <p:spPr>
          <a:xfrm>
            <a:off x="356422" y="3230449"/>
            <a:ext cx="2579957" cy="1167682"/>
          </a:xfrm>
          <a:prstGeom prst="rect">
            <a:avLst/>
          </a:pr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2400" dirty="0">
                <a:solidFill>
                  <a:schemeClr val="bg1"/>
                </a:solidFill>
                <a:latin typeface="Vodafone Rg" pitchFamily="34" charset="0"/>
              </a:rPr>
              <a:t>October 31</a:t>
            </a:r>
            <a:r>
              <a:rPr lang="en-GB" sz="2400" baseline="30000" dirty="0">
                <a:solidFill>
                  <a:schemeClr val="bg1"/>
                </a:solidFill>
                <a:latin typeface="Vodafone Rg" pitchFamily="34" charset="0"/>
              </a:rPr>
              <a:t>st</a:t>
            </a:r>
            <a:r>
              <a:rPr lang="en-GB" sz="2400" dirty="0">
                <a:solidFill>
                  <a:schemeClr val="bg1"/>
                </a:solidFill>
                <a:latin typeface="Vodafone Rg" pitchFamily="34" charset="0"/>
              </a:rPr>
              <a:t> </a:t>
            </a:r>
          </a:p>
        </p:txBody>
      </p:sp>
      <p:sp>
        <p:nvSpPr>
          <p:cNvPr id="13" name="12 Rectángulo"/>
          <p:cNvSpPr/>
          <p:nvPr/>
        </p:nvSpPr>
        <p:spPr>
          <a:xfrm>
            <a:off x="3075316" y="1979648"/>
            <a:ext cx="5746712" cy="1120411"/>
          </a:xfrm>
          <a:prstGeom prst="rect">
            <a:avLst/>
          </a:prstGeom>
          <a:noFill/>
          <a:ln w="25400" cap="flat" cmpd="sng" algn="ctr">
            <a:solidFill>
              <a:schemeClr val="accent1"/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lvl="1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100" dirty="0">
                <a:solidFill>
                  <a:srgbClr val="34342B"/>
                </a:solidFill>
                <a:latin typeface="Vodafone Rg" pitchFamily="34" charset="0"/>
              </a:rPr>
              <a:t>Deep-dive analysis on new data sources such as interactions and net quality of service</a:t>
            </a:r>
          </a:p>
          <a:p>
            <a:pPr lvl="1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100" dirty="0">
                <a:solidFill>
                  <a:srgbClr val="34342B"/>
                </a:solidFill>
                <a:latin typeface="Vodafone Rg" pitchFamily="34" charset="0"/>
              </a:rPr>
              <a:t>Live case study on how these former variables affect NPS </a:t>
            </a:r>
          </a:p>
          <a:p>
            <a:pPr lvl="1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100" dirty="0">
                <a:solidFill>
                  <a:srgbClr val="34342B"/>
                </a:solidFill>
                <a:latin typeface="Vodafone Rg" pitchFamily="34" charset="0"/>
              </a:rPr>
              <a:t>NPS estimation model for ONO customers that lead to an actionable campaign</a:t>
            </a:r>
          </a:p>
          <a:p>
            <a:pPr lvl="1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100" b="1" dirty="0">
                <a:solidFill>
                  <a:srgbClr val="34342B"/>
                </a:solidFill>
                <a:latin typeface="Vodafone Rg" pitchFamily="34" charset="0"/>
              </a:rPr>
              <a:t>Action plan: Launch the actionable campaign and consolidate results from BDP data</a:t>
            </a:r>
          </a:p>
        </p:txBody>
      </p:sp>
      <p:sp>
        <p:nvSpPr>
          <p:cNvPr id="14" name="13 Rectángulo"/>
          <p:cNvSpPr/>
          <p:nvPr/>
        </p:nvSpPr>
        <p:spPr>
          <a:xfrm>
            <a:off x="3075316" y="3254084"/>
            <a:ext cx="5746712" cy="1120411"/>
          </a:xfrm>
          <a:prstGeom prst="rect">
            <a:avLst/>
          </a:prstGeom>
          <a:noFill/>
          <a:ln w="25400" cap="flat" cmpd="sng" algn="ctr">
            <a:solidFill>
              <a:schemeClr val="accent1"/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lvl="1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100" dirty="0">
                <a:solidFill>
                  <a:srgbClr val="34342B"/>
                </a:solidFill>
                <a:latin typeface="Vodafone Rg" pitchFamily="34" charset="0"/>
              </a:rPr>
              <a:t>Deliverable with more than 200+ variables and their relationship to NPS Estimation</a:t>
            </a:r>
          </a:p>
          <a:p>
            <a:pPr lvl="1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100" dirty="0">
                <a:solidFill>
                  <a:srgbClr val="34342B"/>
                </a:solidFill>
                <a:latin typeface="Vodafone Rg" pitchFamily="34" charset="0"/>
              </a:rPr>
              <a:t>List of detractor candidates with at least some interactions associated to unsolved technical problems in the call centre</a:t>
            </a:r>
          </a:p>
        </p:txBody>
      </p:sp>
    </p:spTree>
    <p:extLst>
      <p:ext uri="{BB962C8B-B14F-4D97-AF65-F5344CB8AC3E}">
        <p14:creationId xmlns:p14="http://schemas.microsoft.com/office/powerpoint/2010/main" val="28844092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Executive Summary</a:t>
            </a:r>
            <a:endParaRPr lang="en-GB" dirty="0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 smtClean="0"/>
              <a:t>18 December 2017</a:t>
            </a:r>
            <a:endParaRPr lang="en-GB" dirty="0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smtClean="0"/>
              <a:t>Insert Confidentiality Level in slide footer </a:t>
            </a:r>
            <a:endParaRPr lang="en-GB" dirty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2</a:t>
            </a:fld>
            <a:endParaRPr lang="en-GB" dirty="0"/>
          </a:p>
        </p:txBody>
      </p:sp>
      <p:sp>
        <p:nvSpPr>
          <p:cNvPr id="6" name="5 Marcador de contenido"/>
          <p:cNvSpPr>
            <a:spLocks noGrp="1"/>
          </p:cNvSpPr>
          <p:nvPr>
            <p:ph sz="quarter" idx="13"/>
          </p:nvPr>
        </p:nvSpPr>
        <p:spPr>
          <a:xfrm>
            <a:off x="253395" y="628759"/>
            <a:ext cx="8642350" cy="3603293"/>
          </a:xfrm>
        </p:spPr>
        <p:txBody>
          <a:bodyPr/>
          <a:lstStyle/>
          <a:p>
            <a:r>
              <a:rPr lang="en-GB" dirty="0" smtClean="0"/>
              <a:t>With </a:t>
            </a:r>
            <a:r>
              <a:rPr lang="en-GB" b="1" dirty="0" smtClean="0"/>
              <a:t>convergent customers in mind</a:t>
            </a:r>
            <a:r>
              <a:rPr lang="en-GB" dirty="0" smtClean="0"/>
              <a:t>, advances have been made in profiling detractors</a:t>
            </a:r>
          </a:p>
          <a:p>
            <a:r>
              <a:rPr lang="en-GB" b="1" dirty="0" smtClean="0"/>
              <a:t>These advances have been driven by the usage of port-out requests </a:t>
            </a:r>
            <a:r>
              <a:rPr lang="en-GB" dirty="0" smtClean="0"/>
              <a:t>as a hard detractor proxy:</a:t>
            </a:r>
          </a:p>
          <a:p>
            <a:pPr lvl="1"/>
            <a:r>
              <a:rPr lang="en-GB" dirty="0" smtClean="0"/>
              <a:t>Due to the scarce number of NPS surveys, a proxy is needed to have a wider perspective and behaviour understanding</a:t>
            </a:r>
          </a:p>
          <a:p>
            <a:pPr lvl="1"/>
            <a:r>
              <a:rPr lang="en-GB" b="1" dirty="0" smtClean="0"/>
              <a:t>Main advantages </a:t>
            </a:r>
            <a:r>
              <a:rPr lang="en-GB" dirty="0" smtClean="0"/>
              <a:t>of this proxy are:</a:t>
            </a:r>
          </a:p>
          <a:p>
            <a:pPr lvl="2"/>
            <a:r>
              <a:rPr lang="en-GB" dirty="0" smtClean="0"/>
              <a:t>Inherit </a:t>
            </a:r>
            <a:r>
              <a:rPr lang="en-GB" b="1" dirty="0" smtClean="0"/>
              <a:t>triggers, insights and capabilities from port-out requests model </a:t>
            </a:r>
            <a:r>
              <a:rPr lang="en-GB" dirty="0" smtClean="0"/>
              <a:t>which actually led to more than 16M€ incremental CLTV in November 2017</a:t>
            </a:r>
          </a:p>
          <a:p>
            <a:pPr lvl="2"/>
            <a:r>
              <a:rPr lang="en-GB" dirty="0" smtClean="0"/>
              <a:t>Take </a:t>
            </a:r>
            <a:r>
              <a:rPr lang="en-GB" b="1" dirty="0" smtClean="0"/>
              <a:t>benefit from a solid model </a:t>
            </a:r>
            <a:r>
              <a:rPr lang="en-GB" dirty="0" smtClean="0"/>
              <a:t>with more than 12 months of life</a:t>
            </a:r>
          </a:p>
          <a:p>
            <a:r>
              <a:rPr lang="en-GB" dirty="0" smtClean="0"/>
              <a:t>Data Sources:</a:t>
            </a:r>
          </a:p>
          <a:p>
            <a:pPr lvl="1"/>
            <a:r>
              <a:rPr lang="en-GB" dirty="0" smtClean="0"/>
              <a:t>Complete analysis of call centre interactions, quality of fixed network, quality of mobile network, data consumption, sociodemographic and behavioural data</a:t>
            </a:r>
          </a:p>
          <a:p>
            <a:r>
              <a:rPr lang="en-GB" dirty="0" smtClean="0"/>
              <a:t>Call to action:</a:t>
            </a:r>
          </a:p>
          <a:p>
            <a:pPr lvl="1"/>
            <a:r>
              <a:rPr lang="en-GB" b="1" dirty="0" smtClean="0"/>
              <a:t>Definition of an actionable campaign for 200k </a:t>
            </a:r>
            <a:r>
              <a:rPr lang="en-GB" dirty="0" smtClean="0"/>
              <a:t>VF Convergent  &amp; Ono customers</a:t>
            </a:r>
          </a:p>
        </p:txBody>
      </p:sp>
    </p:spTree>
    <p:extLst>
      <p:ext uri="{BB962C8B-B14F-4D97-AF65-F5344CB8AC3E}">
        <p14:creationId xmlns:p14="http://schemas.microsoft.com/office/powerpoint/2010/main" val="28372246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250825" y="205978"/>
            <a:ext cx="7373468" cy="667479"/>
          </a:xfrm>
        </p:spPr>
        <p:txBody>
          <a:bodyPr/>
          <a:lstStyle/>
          <a:p>
            <a:r>
              <a:rPr lang="en-GB" dirty="0" smtClean="0"/>
              <a:t>Hard Detractors actionable insights (VF Convergent base)</a:t>
            </a:r>
            <a:endParaRPr lang="en-GB" dirty="0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7607F-D0CB-4AC6-9566-046428C59115}" type="datetime3">
              <a:rPr lang="en-GB" smtClean="0"/>
              <a:t>22 December, 2017</a:t>
            </a:fld>
            <a:endParaRPr lang="en-GB" dirty="0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smtClean="0"/>
              <a:t>Insert Confidentiality Level in slide footer </a:t>
            </a:r>
            <a:endParaRPr lang="en-GB" dirty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3</a:t>
            </a:fld>
            <a:endParaRPr lang="en-GB" dirty="0"/>
          </a:p>
        </p:txBody>
      </p:sp>
      <p:sp>
        <p:nvSpPr>
          <p:cNvPr id="6" name="5 Marcador de contenido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GB" dirty="0" smtClean="0"/>
              <a:t>The following actions and conclusions apply to </a:t>
            </a:r>
            <a:r>
              <a:rPr lang="en-GB" u="sng" dirty="0" smtClean="0"/>
              <a:t>VF convergent customers</a:t>
            </a:r>
          </a:p>
          <a:p>
            <a:r>
              <a:rPr lang="en-GB" dirty="0" smtClean="0"/>
              <a:t>Definition of a </a:t>
            </a:r>
            <a:r>
              <a:rPr lang="en-GB" b="1" dirty="0" smtClean="0"/>
              <a:t>target group of 100k customers </a:t>
            </a:r>
            <a:r>
              <a:rPr lang="en-GB" dirty="0" smtClean="0"/>
              <a:t>with highest scores according to the model</a:t>
            </a:r>
          </a:p>
          <a:p>
            <a:pPr lvl="1"/>
            <a:r>
              <a:rPr lang="en-GB" dirty="0" smtClean="0"/>
              <a:t>This </a:t>
            </a:r>
            <a:r>
              <a:rPr lang="en-GB" u="sng" dirty="0" smtClean="0"/>
              <a:t>group is defined mostly under the following criteria</a:t>
            </a:r>
            <a:r>
              <a:rPr lang="en-GB" dirty="0" smtClean="0"/>
              <a:t>:</a:t>
            </a:r>
          </a:p>
          <a:p>
            <a:pPr lvl="2"/>
            <a:r>
              <a:rPr lang="en-GB" dirty="0"/>
              <a:t>They have no pending payments, in contrast to 5.52 pending payments on average </a:t>
            </a:r>
            <a:r>
              <a:rPr lang="en-GB" dirty="0" err="1"/>
              <a:t>fn</a:t>
            </a:r>
            <a:r>
              <a:rPr lang="en-GB" dirty="0"/>
              <a:t> the rest</a:t>
            </a:r>
          </a:p>
          <a:p>
            <a:pPr lvl="2"/>
            <a:r>
              <a:rPr lang="en-GB" dirty="0"/>
              <a:t>They are 41.8 years old on average (3.6 years younger than the rest)</a:t>
            </a:r>
          </a:p>
          <a:p>
            <a:pPr lvl="2"/>
            <a:r>
              <a:rPr lang="en-GB" dirty="0"/>
              <a:t>They have no commitment, in contrast with 4 months of pending commitment on average </a:t>
            </a:r>
            <a:r>
              <a:rPr lang="en-GB" dirty="0" err="1"/>
              <a:t>fn</a:t>
            </a:r>
            <a:r>
              <a:rPr lang="en-GB" dirty="0"/>
              <a:t> the rest</a:t>
            </a:r>
          </a:p>
          <a:p>
            <a:pPr lvl="2"/>
            <a:r>
              <a:rPr lang="en-GB" dirty="0"/>
              <a:t>Their service has a tenure of 10 months on average, in contrast with 4.5 years on average of the </a:t>
            </a:r>
            <a:r>
              <a:rPr lang="en-GB" dirty="0" smtClean="0"/>
              <a:t>rest</a:t>
            </a:r>
          </a:p>
          <a:p>
            <a:pPr lvl="2"/>
            <a:r>
              <a:rPr lang="en-GB" dirty="0" smtClean="0"/>
              <a:t>Their ARPU is 15% less than the rest</a:t>
            </a:r>
            <a:endParaRPr lang="en-GB" dirty="0"/>
          </a:p>
          <a:p>
            <a:pPr lvl="2"/>
            <a:r>
              <a:rPr lang="en-GB" dirty="0" smtClean="0"/>
              <a:t>They pay for SMS in contrast to other customers having costless SMS </a:t>
            </a:r>
            <a:r>
              <a:rPr lang="en-GB" dirty="0" smtClean="0"/>
              <a:t>tariffs</a:t>
            </a:r>
          </a:p>
          <a:p>
            <a:pPr lvl="2"/>
            <a:endParaRPr lang="en-GB" dirty="0" smtClean="0"/>
          </a:p>
          <a:p>
            <a:pPr lvl="1"/>
            <a:r>
              <a:rPr lang="en-GB" dirty="0" smtClean="0"/>
              <a:t>Notice that target volume has been obtained based on port-out request model score, which “summarises”/covers wider and more richer business rules</a:t>
            </a:r>
          </a:p>
          <a:p>
            <a:pPr marL="0" indent="0">
              <a:buNone/>
            </a:pPr>
            <a:endParaRPr lang="en-GB" dirty="0" smtClean="0"/>
          </a:p>
          <a:p>
            <a:endParaRPr lang="en-GB" dirty="0" smtClean="0"/>
          </a:p>
          <a:p>
            <a:pPr marL="200025" lvl="1" indent="0">
              <a:buNone/>
            </a:pPr>
            <a:endParaRPr lang="en-GB" dirty="0" smtClean="0"/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821832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250825" y="205978"/>
            <a:ext cx="7373468" cy="667479"/>
          </a:xfrm>
        </p:spPr>
        <p:txBody>
          <a:bodyPr/>
          <a:lstStyle/>
          <a:p>
            <a:r>
              <a:rPr lang="en-GB" dirty="0" smtClean="0"/>
              <a:t>Hard Detractors actionable insights (Ono base)</a:t>
            </a:r>
            <a:endParaRPr lang="en-GB" dirty="0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7607F-D0CB-4AC6-9566-046428C59115}" type="datetime3">
              <a:rPr lang="en-GB" smtClean="0"/>
              <a:t>22 December, 2017</a:t>
            </a:fld>
            <a:endParaRPr lang="en-GB" dirty="0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smtClean="0"/>
              <a:t>Insert Confidentiality Level in slide footer </a:t>
            </a:r>
            <a:endParaRPr lang="en-GB" dirty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4</a:t>
            </a:fld>
            <a:endParaRPr lang="en-GB" dirty="0"/>
          </a:p>
        </p:txBody>
      </p:sp>
      <p:sp>
        <p:nvSpPr>
          <p:cNvPr id="6" name="5 Marcador de contenido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GB" dirty="0" smtClean="0"/>
              <a:t>The following actions and conclusions apply to </a:t>
            </a:r>
            <a:r>
              <a:rPr lang="en-GB" u="sng" dirty="0"/>
              <a:t>Ono </a:t>
            </a:r>
            <a:r>
              <a:rPr lang="en-GB" u="sng" dirty="0" smtClean="0"/>
              <a:t>customers</a:t>
            </a:r>
          </a:p>
          <a:p>
            <a:r>
              <a:rPr lang="en-GB" dirty="0" smtClean="0"/>
              <a:t>Definition of a </a:t>
            </a:r>
            <a:r>
              <a:rPr lang="en-GB" b="1" dirty="0" smtClean="0"/>
              <a:t>target group of 100k customers </a:t>
            </a:r>
            <a:r>
              <a:rPr lang="en-GB" dirty="0" smtClean="0"/>
              <a:t>with highest scores according to the model</a:t>
            </a:r>
          </a:p>
          <a:p>
            <a:pPr lvl="1"/>
            <a:r>
              <a:rPr lang="en-GB" dirty="0" smtClean="0"/>
              <a:t>This </a:t>
            </a:r>
            <a:r>
              <a:rPr lang="en-GB" u="sng" dirty="0" smtClean="0"/>
              <a:t>group is defined mostly under the following criteria</a:t>
            </a:r>
            <a:r>
              <a:rPr lang="en-GB" dirty="0" smtClean="0"/>
              <a:t>:</a:t>
            </a:r>
          </a:p>
          <a:p>
            <a:pPr lvl="2"/>
            <a:r>
              <a:rPr lang="en-GB" dirty="0" smtClean="0"/>
              <a:t>They have 1.8 years on average of tenure in their latest fixed line, in contrast with 6.2 years of the rest</a:t>
            </a:r>
          </a:p>
          <a:p>
            <a:pPr lvl="2"/>
            <a:r>
              <a:rPr lang="en-GB" dirty="0"/>
              <a:t>They have </a:t>
            </a:r>
            <a:r>
              <a:rPr lang="en-GB" dirty="0" smtClean="0"/>
              <a:t>0.85 years </a:t>
            </a:r>
            <a:r>
              <a:rPr lang="en-GB" dirty="0"/>
              <a:t>on average of tenure in their </a:t>
            </a:r>
            <a:r>
              <a:rPr lang="en-GB" dirty="0" smtClean="0"/>
              <a:t>TV service, </a:t>
            </a:r>
            <a:r>
              <a:rPr lang="en-GB" dirty="0"/>
              <a:t>in contrast with </a:t>
            </a:r>
            <a:r>
              <a:rPr lang="en-GB" dirty="0" smtClean="0"/>
              <a:t>1.8 years </a:t>
            </a:r>
            <a:r>
              <a:rPr lang="en-GB" dirty="0"/>
              <a:t>of the </a:t>
            </a:r>
            <a:r>
              <a:rPr lang="en-GB" dirty="0" smtClean="0"/>
              <a:t>rest</a:t>
            </a:r>
          </a:p>
          <a:p>
            <a:pPr lvl="2"/>
            <a:r>
              <a:rPr lang="en-GB" dirty="0" smtClean="0"/>
              <a:t>Their average number of calls is 30% less</a:t>
            </a:r>
          </a:p>
          <a:p>
            <a:pPr lvl="2"/>
            <a:r>
              <a:rPr lang="en-GB" dirty="0" smtClean="0"/>
              <a:t>Their average number of days with data usage is 50% </a:t>
            </a:r>
            <a:r>
              <a:rPr lang="en-GB" dirty="0" smtClean="0"/>
              <a:t>less</a:t>
            </a:r>
          </a:p>
          <a:p>
            <a:pPr lvl="2"/>
            <a:endParaRPr lang="en-GB" dirty="0" smtClean="0"/>
          </a:p>
          <a:p>
            <a:pPr lvl="1"/>
            <a:r>
              <a:rPr lang="en-GB" dirty="0" smtClean="0"/>
              <a:t>Notice that target volume has been obtained based on port-out request model score, which “summarises”/covers wider and more richer business rules</a:t>
            </a:r>
          </a:p>
          <a:p>
            <a:pPr marL="0" indent="0">
              <a:buNone/>
            </a:pPr>
            <a:endParaRPr lang="en-GB" dirty="0" smtClean="0"/>
          </a:p>
          <a:p>
            <a:endParaRPr lang="en-GB" dirty="0" smtClean="0"/>
          </a:p>
          <a:p>
            <a:pPr marL="200025" lvl="1" indent="0">
              <a:buNone/>
            </a:pPr>
            <a:endParaRPr lang="en-GB" dirty="0" smtClean="0"/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58820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250825" y="205978"/>
            <a:ext cx="7373468" cy="667479"/>
          </a:xfrm>
        </p:spPr>
        <p:txBody>
          <a:bodyPr/>
          <a:lstStyle/>
          <a:p>
            <a:r>
              <a:rPr lang="en-GB" dirty="0" smtClean="0"/>
              <a:t>Hard Detractors actionable insights</a:t>
            </a:r>
            <a:endParaRPr lang="en-GB" dirty="0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 smtClean="0"/>
              <a:t>18 December 2017</a:t>
            </a:r>
            <a:endParaRPr lang="en-GB" dirty="0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smtClean="0"/>
              <a:t>Insert Confidentiality Level in slide footer </a:t>
            </a:r>
            <a:endParaRPr lang="en-GB" dirty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5</a:t>
            </a:fld>
            <a:endParaRPr lang="en-GB" dirty="0"/>
          </a:p>
        </p:txBody>
      </p:sp>
      <p:sp>
        <p:nvSpPr>
          <p:cNvPr id="6" name="5 Marcador de contenido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u="sng" dirty="0" smtClean="0"/>
              <a:t>Main </a:t>
            </a:r>
            <a:r>
              <a:rPr lang="en-GB" u="sng" dirty="0"/>
              <a:t>reasons </a:t>
            </a:r>
            <a:r>
              <a:rPr lang="en-GB" dirty="0"/>
              <a:t>why these </a:t>
            </a:r>
            <a:r>
              <a:rPr lang="en-GB" dirty="0" smtClean="0"/>
              <a:t>users (VF convergent &amp; Ono) </a:t>
            </a:r>
            <a:r>
              <a:rPr lang="en-GB" dirty="0"/>
              <a:t>are hard </a:t>
            </a:r>
            <a:r>
              <a:rPr lang="en-GB" dirty="0" smtClean="0"/>
              <a:t>detractors</a:t>
            </a:r>
          </a:p>
          <a:p>
            <a:endParaRPr lang="en-GB" dirty="0" smtClean="0"/>
          </a:p>
          <a:p>
            <a:r>
              <a:rPr lang="en-GB" dirty="0" smtClean="0"/>
              <a:t>Interactions:</a:t>
            </a:r>
            <a:endParaRPr lang="en-GB" dirty="0"/>
          </a:p>
          <a:p>
            <a:pPr lvl="1"/>
            <a:r>
              <a:rPr lang="en-GB" dirty="0"/>
              <a:t>They have 2.2x more interactions for billing issues</a:t>
            </a:r>
          </a:p>
          <a:p>
            <a:pPr lvl="1"/>
            <a:r>
              <a:rPr lang="en-GB" dirty="0"/>
              <a:t>They have 1.5x more interactions for technical problems</a:t>
            </a:r>
          </a:p>
          <a:p>
            <a:pPr lvl="1"/>
            <a:r>
              <a:rPr lang="en-GB" dirty="0"/>
              <a:t>They have 1.4x more interactions with escalated technical </a:t>
            </a:r>
            <a:r>
              <a:rPr lang="en-GB" dirty="0" smtClean="0"/>
              <a:t>problems</a:t>
            </a:r>
          </a:p>
          <a:p>
            <a:pPr lvl="1"/>
            <a:endParaRPr lang="en-GB" dirty="0" smtClean="0"/>
          </a:p>
          <a:p>
            <a:r>
              <a:rPr lang="en-GB" dirty="0" smtClean="0"/>
              <a:t>Quality of Fixed Network:</a:t>
            </a:r>
          </a:p>
          <a:p>
            <a:pPr lvl="1"/>
            <a:r>
              <a:rPr lang="en-GB" dirty="0" smtClean="0"/>
              <a:t>They have 1.2x more speed degradation issues</a:t>
            </a:r>
            <a:endParaRPr lang="en-GB" dirty="0"/>
          </a:p>
          <a:p>
            <a:endParaRPr lang="en-GB" dirty="0" smtClean="0"/>
          </a:p>
          <a:p>
            <a:pPr lvl="1"/>
            <a:endParaRPr lang="en-GB" dirty="0" smtClean="0"/>
          </a:p>
          <a:p>
            <a:pPr lvl="1"/>
            <a:endParaRPr lang="en-GB" dirty="0" smtClean="0"/>
          </a:p>
          <a:p>
            <a:pPr lvl="1"/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32323636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250825" y="205978"/>
            <a:ext cx="7373468" cy="667479"/>
          </a:xfrm>
        </p:spPr>
        <p:txBody>
          <a:bodyPr/>
          <a:lstStyle/>
          <a:p>
            <a:r>
              <a:rPr lang="en-GB" dirty="0" smtClean="0"/>
              <a:t>Hard Detractors actionable insights</a:t>
            </a:r>
            <a:endParaRPr lang="en-GB" dirty="0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 smtClean="0"/>
              <a:t>18 December 2017</a:t>
            </a:r>
            <a:endParaRPr lang="en-GB" dirty="0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smtClean="0"/>
              <a:t>Insert Confidentiality Level in slide footer </a:t>
            </a:r>
            <a:endParaRPr lang="en-GB" dirty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6</a:t>
            </a:fld>
            <a:endParaRPr lang="en-GB" dirty="0"/>
          </a:p>
        </p:txBody>
      </p:sp>
      <p:sp>
        <p:nvSpPr>
          <p:cNvPr id="6" name="5 Marcador de contenido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GB" dirty="0" smtClean="0"/>
              <a:t>We </a:t>
            </a:r>
            <a:r>
              <a:rPr lang="en-GB" b="1" dirty="0" smtClean="0"/>
              <a:t>suggest to take an action on these 200k </a:t>
            </a:r>
            <a:r>
              <a:rPr lang="en-GB" dirty="0" smtClean="0"/>
              <a:t>users taking care of their billing issues and </a:t>
            </a:r>
            <a:r>
              <a:rPr lang="en-GB" dirty="0" smtClean="0"/>
              <a:t>ADSL/Fibre </a:t>
            </a:r>
            <a:r>
              <a:rPr lang="en-GB" dirty="0" smtClean="0"/>
              <a:t>user experience.</a:t>
            </a:r>
          </a:p>
          <a:p>
            <a:r>
              <a:rPr lang="en-GB" dirty="0" smtClean="0"/>
              <a:t>The </a:t>
            </a:r>
            <a:r>
              <a:rPr lang="en-GB" b="1" dirty="0" smtClean="0"/>
              <a:t>accuracy of our port-out request models are around 70%</a:t>
            </a:r>
            <a:r>
              <a:rPr lang="en-GB" dirty="0" smtClean="0"/>
              <a:t>, which led an incremental CLTV of 16M€ in November 2017.</a:t>
            </a:r>
          </a:p>
          <a:p>
            <a:r>
              <a:rPr lang="en-GB" dirty="0" smtClean="0"/>
              <a:t>The </a:t>
            </a:r>
            <a:r>
              <a:rPr lang="en-GB" b="1" dirty="0" smtClean="0"/>
              <a:t>usage of port-out request as a proxy may have impact on the churn model itself</a:t>
            </a:r>
            <a:r>
              <a:rPr lang="en-GB" dirty="0" smtClean="0"/>
              <a:t>, which we are currently analysing in detail.</a:t>
            </a:r>
          </a:p>
          <a:p>
            <a:r>
              <a:rPr lang="en-GB" dirty="0" smtClean="0"/>
              <a:t>Reader may find useful the </a:t>
            </a:r>
            <a:r>
              <a:rPr lang="en-GB" u="sng" dirty="0" smtClean="0"/>
              <a:t>additional content </a:t>
            </a:r>
            <a:r>
              <a:rPr lang="en-GB" dirty="0" smtClean="0"/>
              <a:t>attached in this document:</a:t>
            </a:r>
          </a:p>
          <a:p>
            <a:pPr lvl="1"/>
            <a:r>
              <a:rPr lang="en-GB" dirty="0" smtClean="0"/>
              <a:t>The methodology used to validate port-out request proxy</a:t>
            </a:r>
          </a:p>
          <a:p>
            <a:pPr lvl="1"/>
            <a:r>
              <a:rPr lang="en-GB" dirty="0" smtClean="0"/>
              <a:t>The usage of this proxy is part of a wider roadmap that can be seen under slide 8 (Roadmap and Next Steps)</a:t>
            </a:r>
          </a:p>
          <a:p>
            <a:pPr lvl="1"/>
            <a:r>
              <a:rPr lang="en-GB" dirty="0" smtClean="0"/>
              <a:t>Summary of all the main work carried out by Big Data under the track of Detractor Profiling since October 2017</a:t>
            </a:r>
          </a:p>
          <a:p>
            <a:pPr lvl="1"/>
            <a:endParaRPr lang="en-GB" dirty="0" smtClean="0"/>
          </a:p>
          <a:p>
            <a:pPr lvl="1"/>
            <a:endParaRPr lang="en-GB" dirty="0" smtClean="0"/>
          </a:p>
          <a:p>
            <a:pPr lvl="1"/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2239704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1496718" y="2810635"/>
            <a:ext cx="4130679" cy="504862"/>
          </a:xfrm>
        </p:spPr>
        <p:txBody>
          <a:bodyPr/>
          <a:lstStyle/>
          <a:p>
            <a:r>
              <a:rPr lang="es-ES" dirty="0" err="1" smtClean="0"/>
              <a:t>Additional</a:t>
            </a:r>
            <a:r>
              <a:rPr lang="es-ES" dirty="0" smtClean="0"/>
              <a:t> </a:t>
            </a:r>
            <a:r>
              <a:rPr lang="es-ES" dirty="0" err="1" smtClean="0"/>
              <a:t>content</a:t>
            </a:r>
            <a:endParaRPr lang="en-GB" dirty="0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smtClean="0"/>
              <a:t>Insert Confidentiality Level in slide footer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355024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pie de página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lvl="0" algn="l"/>
            <a:r>
              <a:rPr lang="en-GB" dirty="0" smtClean="0">
                <a:solidFill>
                  <a:schemeClr val="tx1"/>
                </a:solidFill>
              </a:rPr>
              <a:t>Insert Confidentiality Level in slide footer 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3" name="2 Marcador de número de diapositiva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8</a:t>
            </a:fld>
            <a:endParaRPr lang="en-GB" dirty="0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GB" dirty="0" smtClean="0"/>
              <a:t>18 December 2017</a:t>
            </a:r>
            <a:endParaRPr lang="en-GB" dirty="0"/>
          </a:p>
        </p:txBody>
      </p:sp>
      <p:sp>
        <p:nvSpPr>
          <p:cNvPr id="6" name="5 Marcador de contenido"/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GB" dirty="0" smtClean="0"/>
              <a:t>Customer </a:t>
            </a:r>
            <a:r>
              <a:rPr lang="en-GB" b="1" dirty="0" smtClean="0"/>
              <a:t>surveys represent a small portion </a:t>
            </a:r>
            <a:r>
              <a:rPr lang="en-GB" dirty="0" smtClean="0"/>
              <a:t>of the customer base (less than 1%)</a:t>
            </a:r>
          </a:p>
          <a:p>
            <a:r>
              <a:rPr lang="en-GB" dirty="0" smtClean="0"/>
              <a:t>Therefore a </a:t>
            </a:r>
            <a:r>
              <a:rPr lang="en-GB" b="1" dirty="0" smtClean="0"/>
              <a:t>proxy is needed </a:t>
            </a:r>
            <a:r>
              <a:rPr lang="en-GB" dirty="0" smtClean="0"/>
              <a:t>so that detraction can be deeply understood</a:t>
            </a:r>
          </a:p>
          <a:p>
            <a:r>
              <a:rPr lang="en-GB" b="1" dirty="0" smtClean="0"/>
              <a:t>Port-out request </a:t>
            </a:r>
            <a:r>
              <a:rPr lang="en-GB" dirty="0" smtClean="0"/>
              <a:t>(or churn propensity) may seem the most promising </a:t>
            </a:r>
            <a:r>
              <a:rPr lang="en-GB" b="1" dirty="0" smtClean="0"/>
              <a:t>proxy</a:t>
            </a:r>
            <a:r>
              <a:rPr lang="en-GB" dirty="0" smtClean="0"/>
              <a:t> for detraction</a:t>
            </a:r>
          </a:p>
          <a:p>
            <a:r>
              <a:rPr lang="en-GB" dirty="0" smtClean="0"/>
              <a:t>The </a:t>
            </a:r>
            <a:r>
              <a:rPr lang="en-GB" b="1" dirty="0" smtClean="0"/>
              <a:t>benefits</a:t>
            </a:r>
            <a:r>
              <a:rPr lang="en-GB" dirty="0" smtClean="0"/>
              <a:t> from considering this proxy are significant (mainly </a:t>
            </a:r>
            <a:r>
              <a:rPr lang="en-GB" b="1" dirty="0" smtClean="0"/>
              <a:t>triggers definition and </a:t>
            </a:r>
            <a:r>
              <a:rPr lang="en-GB" b="1" dirty="0" err="1" smtClean="0"/>
              <a:t>actionability</a:t>
            </a:r>
            <a:r>
              <a:rPr lang="en-GB" dirty="0" smtClean="0"/>
              <a:t>)</a:t>
            </a:r>
          </a:p>
          <a:p>
            <a:endParaRPr lang="en-GB" dirty="0"/>
          </a:p>
        </p:txBody>
      </p:sp>
      <p:sp>
        <p:nvSpPr>
          <p:cNvPr id="7" name="6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Methodology: Problem Statement</a:t>
            </a:r>
            <a:endParaRPr lang="en-GB" dirty="0"/>
          </a:p>
        </p:txBody>
      </p:sp>
      <p:sp>
        <p:nvSpPr>
          <p:cNvPr id="11" name="10 Rectángulo"/>
          <p:cNvSpPr/>
          <p:nvPr/>
        </p:nvSpPr>
        <p:spPr>
          <a:xfrm>
            <a:off x="6642020" y="2526296"/>
            <a:ext cx="504885" cy="34968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600" kern="1200" dirty="0" smtClean="0">
                <a:solidFill>
                  <a:schemeClr val="bg1"/>
                </a:solidFill>
                <a:latin typeface="Vodafone Rg" pitchFamily="34" charset="0"/>
                <a:ea typeface="+mn-ea"/>
                <a:cs typeface="+mn-cs"/>
              </a:rPr>
              <a:t>Disadvantages</a:t>
            </a:r>
          </a:p>
        </p:txBody>
      </p:sp>
      <p:sp>
        <p:nvSpPr>
          <p:cNvPr id="15" name="14 Rectángulo"/>
          <p:cNvSpPr/>
          <p:nvPr/>
        </p:nvSpPr>
        <p:spPr>
          <a:xfrm>
            <a:off x="6642027" y="2928332"/>
            <a:ext cx="504885" cy="35061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800" kern="1200" dirty="0" smtClean="0">
                <a:solidFill>
                  <a:schemeClr val="bg1"/>
                </a:solidFill>
                <a:latin typeface="Vodafone Rg" pitchFamily="34" charset="0"/>
                <a:ea typeface="+mn-ea"/>
                <a:cs typeface="+mn-cs"/>
              </a:rPr>
              <a:t>Advantages</a:t>
            </a:r>
          </a:p>
        </p:txBody>
      </p:sp>
      <p:sp>
        <p:nvSpPr>
          <p:cNvPr id="16" name="15 Rectángulo"/>
          <p:cNvSpPr/>
          <p:nvPr/>
        </p:nvSpPr>
        <p:spPr>
          <a:xfrm>
            <a:off x="6642013" y="1530544"/>
            <a:ext cx="504885" cy="16268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600" kern="1200" dirty="0" smtClean="0">
                <a:solidFill>
                  <a:schemeClr val="bg1"/>
                </a:solidFill>
                <a:latin typeface="Vodafone Rg" pitchFamily="34" charset="0"/>
                <a:ea typeface="+mn-ea"/>
                <a:cs typeface="+mn-cs"/>
              </a:rPr>
              <a:t>Disadvantages</a:t>
            </a:r>
          </a:p>
        </p:txBody>
      </p:sp>
      <p:sp>
        <p:nvSpPr>
          <p:cNvPr id="17" name="16 Rectángulo"/>
          <p:cNvSpPr/>
          <p:nvPr/>
        </p:nvSpPr>
        <p:spPr>
          <a:xfrm>
            <a:off x="6642012" y="1738107"/>
            <a:ext cx="504885" cy="73769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800" kern="1200" dirty="0" smtClean="0">
                <a:solidFill>
                  <a:schemeClr val="bg1"/>
                </a:solidFill>
                <a:latin typeface="Vodafone Rg" pitchFamily="34" charset="0"/>
                <a:ea typeface="+mn-ea"/>
                <a:cs typeface="+mn-cs"/>
              </a:rPr>
              <a:t>Advantages</a:t>
            </a:r>
          </a:p>
        </p:txBody>
      </p:sp>
      <p:sp>
        <p:nvSpPr>
          <p:cNvPr id="18" name="17 Rectángulo"/>
          <p:cNvSpPr/>
          <p:nvPr/>
        </p:nvSpPr>
        <p:spPr>
          <a:xfrm>
            <a:off x="7202995" y="1530544"/>
            <a:ext cx="1537089" cy="16268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900" dirty="0" smtClean="0">
                <a:solidFill>
                  <a:schemeClr val="bg1"/>
                </a:solidFill>
                <a:latin typeface="Vodafone Rg" pitchFamily="34" charset="0"/>
              </a:rPr>
              <a:t>Care when selecting the proxy</a:t>
            </a:r>
            <a:endParaRPr lang="en-GB" sz="900" kern="1200" dirty="0" smtClean="0">
              <a:solidFill>
                <a:schemeClr val="bg1"/>
              </a:solidFill>
              <a:latin typeface="Vodafone Rg" pitchFamily="34" charset="0"/>
            </a:endParaRPr>
          </a:p>
        </p:txBody>
      </p:sp>
      <p:sp>
        <p:nvSpPr>
          <p:cNvPr id="19" name="18 Rectángulo"/>
          <p:cNvSpPr/>
          <p:nvPr/>
        </p:nvSpPr>
        <p:spPr>
          <a:xfrm>
            <a:off x="7202994" y="1738107"/>
            <a:ext cx="1537089" cy="16268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900" dirty="0" smtClean="0">
                <a:solidFill>
                  <a:schemeClr val="bg1"/>
                </a:solidFill>
                <a:latin typeface="Vodafone Rg" pitchFamily="34" charset="0"/>
              </a:rPr>
              <a:t>Inherit conclusions from proxy</a:t>
            </a:r>
            <a:endParaRPr lang="en-GB" sz="900" kern="1200" dirty="0" smtClean="0">
              <a:solidFill>
                <a:schemeClr val="bg1"/>
              </a:solidFill>
              <a:latin typeface="Vodafone Rg" pitchFamily="34" charset="0"/>
            </a:endParaRPr>
          </a:p>
        </p:txBody>
      </p:sp>
      <p:sp>
        <p:nvSpPr>
          <p:cNvPr id="20" name="19 Rectángulo"/>
          <p:cNvSpPr/>
          <p:nvPr/>
        </p:nvSpPr>
        <p:spPr>
          <a:xfrm>
            <a:off x="7202993" y="1929307"/>
            <a:ext cx="1537089" cy="16268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900" dirty="0" smtClean="0">
                <a:solidFill>
                  <a:schemeClr val="bg1"/>
                </a:solidFill>
                <a:latin typeface="Vodafone Rg" pitchFamily="34" charset="0"/>
              </a:rPr>
              <a:t>Experience in using triggers</a:t>
            </a:r>
            <a:endParaRPr lang="en-GB" sz="900" kern="1200" dirty="0" smtClean="0">
              <a:solidFill>
                <a:schemeClr val="bg1"/>
              </a:solidFill>
              <a:latin typeface="Vodafone Rg" pitchFamily="34" charset="0"/>
            </a:endParaRPr>
          </a:p>
        </p:txBody>
      </p:sp>
      <p:sp>
        <p:nvSpPr>
          <p:cNvPr id="21" name="20 Rectángulo"/>
          <p:cNvSpPr/>
          <p:nvPr/>
        </p:nvSpPr>
        <p:spPr>
          <a:xfrm>
            <a:off x="7202995" y="2129857"/>
            <a:ext cx="1537089" cy="16268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000" dirty="0" smtClean="0">
                <a:solidFill>
                  <a:schemeClr val="bg1"/>
                </a:solidFill>
                <a:latin typeface="Vodafone Rg" pitchFamily="34" charset="0"/>
              </a:rPr>
              <a:t>Actionable</a:t>
            </a:r>
            <a:endParaRPr lang="en-GB" sz="1000" kern="1200" dirty="0" smtClean="0">
              <a:solidFill>
                <a:schemeClr val="bg1"/>
              </a:solidFill>
              <a:latin typeface="Vodafone Rg" pitchFamily="34" charset="0"/>
            </a:endParaRPr>
          </a:p>
        </p:txBody>
      </p:sp>
      <p:sp>
        <p:nvSpPr>
          <p:cNvPr id="22" name="21 Rectángulo"/>
          <p:cNvSpPr/>
          <p:nvPr/>
        </p:nvSpPr>
        <p:spPr>
          <a:xfrm>
            <a:off x="7202999" y="2526296"/>
            <a:ext cx="1537089" cy="16268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900" dirty="0" smtClean="0">
                <a:solidFill>
                  <a:schemeClr val="bg1"/>
                </a:solidFill>
                <a:latin typeface="Vodafone Rg" pitchFamily="34" charset="0"/>
              </a:rPr>
              <a:t>Non representative data</a:t>
            </a:r>
            <a:endParaRPr lang="en-GB" sz="900" kern="1200" dirty="0" smtClean="0">
              <a:solidFill>
                <a:schemeClr val="bg1"/>
              </a:solidFill>
              <a:latin typeface="Vodafone Rg" pitchFamily="34" charset="0"/>
            </a:endParaRPr>
          </a:p>
        </p:txBody>
      </p:sp>
      <p:sp>
        <p:nvSpPr>
          <p:cNvPr id="23" name="22 Rectángulo"/>
          <p:cNvSpPr/>
          <p:nvPr/>
        </p:nvSpPr>
        <p:spPr>
          <a:xfrm>
            <a:off x="7202991" y="2313112"/>
            <a:ext cx="1537089" cy="16268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600" dirty="0" smtClean="0">
                <a:solidFill>
                  <a:schemeClr val="bg1"/>
                </a:solidFill>
                <a:latin typeface="Vodafone Rg" pitchFamily="34" charset="0"/>
              </a:rPr>
              <a:t>With small portion of data, proxy may be chosen</a:t>
            </a:r>
            <a:endParaRPr lang="en-GB" sz="600" kern="1200" dirty="0" smtClean="0">
              <a:solidFill>
                <a:schemeClr val="bg1"/>
              </a:solidFill>
              <a:latin typeface="Vodafone Rg" pitchFamily="34" charset="0"/>
            </a:endParaRPr>
          </a:p>
        </p:txBody>
      </p:sp>
      <p:sp>
        <p:nvSpPr>
          <p:cNvPr id="24" name="23 Rectángulo"/>
          <p:cNvSpPr/>
          <p:nvPr/>
        </p:nvSpPr>
        <p:spPr>
          <a:xfrm>
            <a:off x="7202995" y="2713296"/>
            <a:ext cx="1537089" cy="16268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900" dirty="0" smtClean="0">
                <a:solidFill>
                  <a:schemeClr val="bg1"/>
                </a:solidFill>
                <a:latin typeface="Vodafone Rg" pitchFamily="34" charset="0"/>
              </a:rPr>
              <a:t>Partial customer view</a:t>
            </a:r>
            <a:endParaRPr lang="en-GB" sz="900" kern="1200" dirty="0" smtClean="0">
              <a:solidFill>
                <a:schemeClr val="bg1"/>
              </a:solidFill>
              <a:latin typeface="Vodafone Rg" pitchFamily="34" charset="0"/>
            </a:endParaRPr>
          </a:p>
        </p:txBody>
      </p:sp>
      <p:sp>
        <p:nvSpPr>
          <p:cNvPr id="25" name="24 Rectángulo"/>
          <p:cNvSpPr/>
          <p:nvPr/>
        </p:nvSpPr>
        <p:spPr>
          <a:xfrm>
            <a:off x="7203001" y="3116258"/>
            <a:ext cx="1537089" cy="16268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900" kern="1200" dirty="0" smtClean="0">
                <a:solidFill>
                  <a:schemeClr val="bg1"/>
                </a:solidFill>
                <a:latin typeface="Vodafone Rg" pitchFamily="34" charset="0"/>
                <a:ea typeface="+mn-ea"/>
                <a:cs typeface="+mn-cs"/>
              </a:rPr>
              <a:t>Understand specific </a:t>
            </a:r>
            <a:r>
              <a:rPr lang="en-GB" sz="900" kern="1200" dirty="0" err="1" smtClean="0">
                <a:solidFill>
                  <a:schemeClr val="bg1"/>
                </a:solidFill>
                <a:latin typeface="Vodafone Rg" pitchFamily="34" charset="0"/>
                <a:ea typeface="+mn-ea"/>
                <a:cs typeface="+mn-cs"/>
              </a:rPr>
              <a:t>behaviors</a:t>
            </a:r>
            <a:endParaRPr lang="en-GB" sz="900" kern="1200" dirty="0" smtClean="0">
              <a:solidFill>
                <a:schemeClr val="bg1"/>
              </a:solidFill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26" name="25 Rectángulo"/>
          <p:cNvSpPr/>
          <p:nvPr/>
        </p:nvSpPr>
        <p:spPr>
          <a:xfrm>
            <a:off x="7203002" y="2928331"/>
            <a:ext cx="1537089" cy="16268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900" kern="1200" dirty="0" smtClean="0">
                <a:solidFill>
                  <a:schemeClr val="bg1"/>
                </a:solidFill>
                <a:latin typeface="Vodafone Rg" pitchFamily="34" charset="0"/>
                <a:ea typeface="+mn-ea"/>
                <a:cs typeface="+mn-cs"/>
              </a:rPr>
              <a:t>Ad-hoc model creation</a:t>
            </a:r>
          </a:p>
        </p:txBody>
      </p:sp>
      <p:sp>
        <p:nvSpPr>
          <p:cNvPr id="28" name="27 Rectángulo"/>
          <p:cNvSpPr/>
          <p:nvPr/>
        </p:nvSpPr>
        <p:spPr>
          <a:xfrm>
            <a:off x="5806160" y="2526296"/>
            <a:ext cx="763071" cy="75264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000" kern="1200" dirty="0" smtClean="0">
                <a:solidFill>
                  <a:schemeClr val="bg1"/>
                </a:solidFill>
                <a:latin typeface="Vodafone Rg" pitchFamily="34" charset="0"/>
                <a:ea typeface="+mn-ea"/>
                <a:cs typeface="+mn-cs"/>
              </a:rPr>
              <a:t>Model</a:t>
            </a:r>
          </a:p>
        </p:txBody>
      </p:sp>
      <p:sp>
        <p:nvSpPr>
          <p:cNvPr id="29" name="28 Rectángulo"/>
          <p:cNvSpPr/>
          <p:nvPr/>
        </p:nvSpPr>
        <p:spPr>
          <a:xfrm>
            <a:off x="5806145" y="1530543"/>
            <a:ext cx="763071" cy="94525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000" kern="1200" dirty="0" smtClean="0">
                <a:solidFill>
                  <a:schemeClr val="bg1"/>
                </a:solidFill>
                <a:latin typeface="Vodafone Rg" pitchFamily="34" charset="0"/>
                <a:ea typeface="+mn-ea"/>
                <a:cs typeface="+mn-cs"/>
              </a:rPr>
              <a:t>Proxy**</a:t>
            </a:r>
          </a:p>
        </p:txBody>
      </p:sp>
      <p:sp>
        <p:nvSpPr>
          <p:cNvPr id="30" name="29 Rectángulo"/>
          <p:cNvSpPr/>
          <p:nvPr/>
        </p:nvSpPr>
        <p:spPr>
          <a:xfrm>
            <a:off x="4778706" y="1530544"/>
            <a:ext cx="915258" cy="1748400"/>
          </a:xfrm>
          <a:prstGeom prst="rect">
            <a:avLst/>
          </a:pr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000" kern="1200" dirty="0" smtClean="0">
                <a:solidFill>
                  <a:schemeClr val="bg1"/>
                </a:solidFill>
                <a:latin typeface="Vodafone Rg" pitchFamily="34" charset="0"/>
                <a:ea typeface="+mn-ea"/>
                <a:cs typeface="+mn-cs"/>
              </a:rPr>
              <a:t>NPS estimation</a:t>
            </a:r>
          </a:p>
        </p:txBody>
      </p:sp>
      <p:sp>
        <p:nvSpPr>
          <p:cNvPr id="31" name="30 CuadroTexto"/>
          <p:cNvSpPr txBox="1"/>
          <p:nvPr/>
        </p:nvSpPr>
        <p:spPr>
          <a:xfrm>
            <a:off x="4778706" y="3324020"/>
            <a:ext cx="3961385" cy="3421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r>
              <a:rPr lang="en-GB" sz="800" dirty="0" smtClean="0">
                <a:latin typeface="Vodafone Rg" pitchFamily="34" charset="0"/>
              </a:rPr>
              <a:t>* Advantages and disadvantages of using a proxy in comparison to a model when estimating NPS</a:t>
            </a:r>
          </a:p>
          <a:p>
            <a:pPr marL="0" indent="0">
              <a:buFont typeface="Arial" pitchFamily="34" charset="0"/>
              <a:buNone/>
            </a:pPr>
            <a:r>
              <a:rPr lang="en-GB" sz="800" dirty="0" smtClean="0">
                <a:latin typeface="Vodafone Rg" pitchFamily="34" charset="0"/>
              </a:rPr>
              <a:t>** Proxy may lead also to a predictive model although as an indirect result</a:t>
            </a:r>
          </a:p>
        </p:txBody>
      </p:sp>
    </p:spTree>
    <p:extLst>
      <p:ext uri="{BB962C8B-B14F-4D97-AF65-F5344CB8AC3E}">
        <p14:creationId xmlns:p14="http://schemas.microsoft.com/office/powerpoint/2010/main" val="15492984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Methodology: Validate proxy hypothesis</a:t>
            </a:r>
            <a:endParaRPr lang="en-GB" dirty="0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 smtClean="0"/>
              <a:t>18 December 2017</a:t>
            </a:r>
            <a:endParaRPr lang="en-GB" dirty="0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smtClean="0"/>
              <a:t>Insert Confidentiality Level in slide footer </a:t>
            </a:r>
            <a:endParaRPr lang="en-GB" dirty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9</a:t>
            </a:fld>
            <a:endParaRPr lang="en-GB" dirty="0"/>
          </a:p>
        </p:txBody>
      </p:sp>
      <p:sp>
        <p:nvSpPr>
          <p:cNvPr id="6" name="5 Marcador de contenido"/>
          <p:cNvSpPr>
            <a:spLocks noGrp="1"/>
          </p:cNvSpPr>
          <p:nvPr>
            <p:ph sz="quarter" idx="13"/>
          </p:nvPr>
        </p:nvSpPr>
        <p:spPr>
          <a:xfrm>
            <a:off x="250825" y="873457"/>
            <a:ext cx="4203369" cy="3603293"/>
          </a:xfrm>
        </p:spPr>
        <p:txBody>
          <a:bodyPr/>
          <a:lstStyle/>
          <a:p>
            <a:r>
              <a:rPr lang="en-GB" dirty="0" smtClean="0"/>
              <a:t>Why port-outs requests?</a:t>
            </a:r>
          </a:p>
          <a:p>
            <a:pPr lvl="1"/>
            <a:r>
              <a:rPr lang="en-GB" dirty="0" smtClean="0"/>
              <a:t>Port-outs requests provide a better understanding of customer churn attempts</a:t>
            </a:r>
          </a:p>
          <a:p>
            <a:pPr lvl="1"/>
            <a:r>
              <a:rPr lang="en-GB" dirty="0" smtClean="0"/>
              <a:t>This metric avoids the retention effect</a:t>
            </a:r>
          </a:p>
          <a:p>
            <a:pPr lvl="1"/>
            <a:r>
              <a:rPr lang="en-GB" dirty="0" smtClean="0"/>
              <a:t>In fact, port-outs requests is the metric used in Big Data Group</a:t>
            </a:r>
          </a:p>
          <a:p>
            <a:r>
              <a:rPr lang="en-GB" dirty="0" smtClean="0"/>
              <a:t>Validation is given by the fact that:</a:t>
            </a:r>
          </a:p>
          <a:p>
            <a:pPr lvl="1"/>
            <a:r>
              <a:rPr lang="en-GB" dirty="0" smtClean="0"/>
              <a:t>Hard Detractors show a 1.5x faster Port-out requests percentage month over month</a:t>
            </a:r>
          </a:p>
          <a:p>
            <a:pPr lvl="1"/>
            <a:r>
              <a:rPr lang="en-GB" dirty="0" smtClean="0"/>
              <a:t>Promoters and Neutral present similar rates</a:t>
            </a:r>
          </a:p>
          <a:p>
            <a:r>
              <a:rPr lang="en-GB" dirty="0" smtClean="0"/>
              <a:t>Conclusion</a:t>
            </a:r>
          </a:p>
          <a:p>
            <a:pPr lvl="1"/>
            <a:r>
              <a:rPr lang="en-GB" dirty="0" smtClean="0"/>
              <a:t>Port-outs requests is a valid proxy for hard detractors</a:t>
            </a:r>
          </a:p>
        </p:txBody>
      </p:sp>
      <p:pic>
        <p:nvPicPr>
          <p:cNvPr id="7" name="Picture 3" descr="I:\Funnel_NPS_chur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6373" y="503087"/>
            <a:ext cx="3720150" cy="3973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7 Rectángulo"/>
          <p:cNvSpPr/>
          <p:nvPr/>
        </p:nvSpPr>
        <p:spPr>
          <a:xfrm>
            <a:off x="5579308" y="4204901"/>
            <a:ext cx="2669060" cy="321276"/>
          </a:xfrm>
          <a:prstGeom prst="rect">
            <a:avLst/>
          </a:pr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4763" tIns="4763" rIns="4763" bIns="4763" numCol="1" spcCol="953" rtlCol="0" anchor="ctr" anchorCtr="0">
            <a:noAutofit/>
          </a:bodyPr>
          <a:lstStyle/>
          <a:p>
            <a:pPr algn="ctr" defTabSz="333375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200" dirty="0" smtClean="0">
                <a:solidFill>
                  <a:schemeClr val="bg1"/>
                </a:solidFill>
                <a:latin typeface="Vodafone Rg" pitchFamily="34" charset="0"/>
              </a:rPr>
              <a:t>Months since customer survey</a:t>
            </a:r>
            <a:endParaRPr lang="en-GB" sz="1200" dirty="0">
              <a:solidFill>
                <a:schemeClr val="bg1"/>
              </a:solidFill>
              <a:latin typeface="Vodafone Rg" pitchFamily="34" charset="0"/>
            </a:endParaRPr>
          </a:p>
        </p:txBody>
      </p:sp>
      <p:sp>
        <p:nvSpPr>
          <p:cNvPr id="9" name="8 Rectángulo"/>
          <p:cNvSpPr/>
          <p:nvPr/>
        </p:nvSpPr>
        <p:spPr>
          <a:xfrm rot="16200000">
            <a:off x="3604813" y="2284004"/>
            <a:ext cx="2669060" cy="321276"/>
          </a:xfrm>
          <a:prstGeom prst="rect">
            <a:avLst/>
          </a:pr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4763" tIns="4763" rIns="4763" bIns="4763" numCol="1" spcCol="953" rtlCol="0" anchor="ctr" anchorCtr="0">
            <a:noAutofit/>
          </a:bodyPr>
          <a:lstStyle/>
          <a:p>
            <a:pPr algn="ctr" defTabSz="333375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200" dirty="0" smtClean="0">
                <a:solidFill>
                  <a:schemeClr val="bg1"/>
                </a:solidFill>
                <a:latin typeface="Vodafone Rg" pitchFamily="34" charset="0"/>
              </a:rPr>
              <a:t>Average % port-out request</a:t>
            </a:r>
            <a:endParaRPr lang="en-GB" sz="1200" dirty="0">
              <a:solidFill>
                <a:schemeClr val="bg1"/>
              </a:solidFill>
              <a:latin typeface="Vodafone Rg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9208707"/>
      </p:ext>
    </p:extLst>
  </p:cSld>
  <p:clrMapOvr>
    <a:masterClrMapping/>
  </p:clrMapOvr>
</p:sld>
</file>

<file path=ppt/theme/theme1.xml><?xml version="1.0" encoding="utf-8"?>
<a:theme xmlns:a="http://schemas.openxmlformats.org/drawingml/2006/main" name="Vodafone_Template_16x9">
  <a:themeElements>
    <a:clrScheme name="Vodafone 2013">
      <a:dk1>
        <a:srgbClr val="000000"/>
      </a:dk1>
      <a:lt1>
        <a:srgbClr val="FFFFFF"/>
      </a:lt1>
      <a:dk2>
        <a:srgbClr val="5E2750"/>
      </a:dk2>
      <a:lt2>
        <a:srgbClr val="4A4D4E"/>
      </a:lt2>
      <a:accent1>
        <a:srgbClr val="E60000"/>
      </a:accent1>
      <a:accent2>
        <a:srgbClr val="A8B400"/>
      </a:accent2>
      <a:accent3>
        <a:srgbClr val="9C2AA0"/>
      </a:accent3>
      <a:accent4>
        <a:srgbClr val="EB9700"/>
      </a:accent4>
      <a:accent5>
        <a:srgbClr val="00B0CA"/>
      </a:accent5>
      <a:accent6>
        <a:srgbClr val="FECB00"/>
      </a:accent6>
      <a:hlink>
        <a:srgbClr val="E60000"/>
      </a:hlink>
      <a:folHlink>
        <a:srgbClr val="E60000"/>
      </a:folHlink>
    </a:clrScheme>
    <a:fontScheme name="Vodafone">
      <a:majorFont>
        <a:latin typeface="Vodafone Rg"/>
        <a:ea typeface=""/>
        <a:cs typeface=""/>
      </a:majorFont>
      <a:minorFont>
        <a:latin typeface="Vodafone Rg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25400" cap="flat" cmpd="sng" algn="ctr">
          <a:noFill/>
          <a:prstDash val="solid"/>
        </a:ln>
        <a:effectLst/>
      </a:spPr>
      <a:bodyPr spcFirstLastPara="0" vert="horz" wrap="square" lIns="6350" tIns="6350" rIns="6350" bIns="6350" numCol="1" spcCol="1270" rtlCol="0" anchor="ctr" anchorCtr="0">
        <a:noAutofit/>
      </a:bodyPr>
      <a:lstStyle>
        <a:defPPr algn="ctr" defTabSz="444500">
          <a:lnSpc>
            <a:spcPct val="90000"/>
          </a:lnSpc>
          <a:spcBef>
            <a:spcPct val="0"/>
          </a:spcBef>
          <a:spcAft>
            <a:spcPct val="35000"/>
          </a:spcAft>
          <a:defRPr sz="1000" kern="1200" dirty="0" smtClean="0">
            <a:solidFill>
              <a:srgbClr val="34342B"/>
            </a:solidFill>
            <a:latin typeface="Vodafone Rg" pitchFamily="34" charset="0"/>
            <a:ea typeface="+mn-ea"/>
            <a:cs typeface="+mn-cs"/>
          </a:defRPr>
        </a:defPPr>
      </a:lstStyle>
      <a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a:style>
    </a:spDef>
    <a:txDef>
      <a:spPr/>
      <a:bodyPr wrap="square" lIns="0" tIns="0" rIns="0" bIns="0" rtlCol="0">
        <a:noAutofit/>
      </a:bodyPr>
      <a:lstStyle>
        <a:defPPr marL="0" indent="0">
          <a:buFont typeface="Arial" pitchFamily="34" charset="0"/>
          <a:buNone/>
          <a:defRPr dirty="0" smtClean="0">
            <a:latin typeface="Vodafone Rg" pitchFamily="34" charset="0"/>
          </a:defRPr>
        </a:defPPr>
      </a:lstStyle>
    </a:txDef>
  </a:objectDefaults>
  <a:extraClrSchemeLst/>
  <a:extLst>
    <a:ext uri="{05A4C25C-085E-4340-85A3-A5531E510DB2}">
      <thm15:themeFamily xmlns="" xmlns:thm15="http://schemas.microsoft.com/office/thememl/2012/main" name="VF_ID_PPT Template_16x9_FINAL.pptx" id="{010C958C-15E1-428D-9367-4D9E86F93742}" vid="{83371500-DBB3-4FDC-8D29-84D8304063F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Vodafone 2013">
    <a:dk1>
      <a:srgbClr val="000000"/>
    </a:dk1>
    <a:lt1>
      <a:srgbClr val="FFFFFF"/>
    </a:lt1>
    <a:dk2>
      <a:srgbClr val="5E2750"/>
    </a:dk2>
    <a:lt2>
      <a:srgbClr val="4A4D4E"/>
    </a:lt2>
    <a:accent1>
      <a:srgbClr val="E60000"/>
    </a:accent1>
    <a:accent2>
      <a:srgbClr val="A8B400"/>
    </a:accent2>
    <a:accent3>
      <a:srgbClr val="9C2AA0"/>
    </a:accent3>
    <a:accent4>
      <a:srgbClr val="EB9700"/>
    </a:accent4>
    <a:accent5>
      <a:srgbClr val="00B0CA"/>
    </a:accent5>
    <a:accent6>
      <a:srgbClr val="FECB00"/>
    </a:accent6>
    <a:hlink>
      <a:srgbClr val="E60000"/>
    </a:hlink>
    <a:folHlink>
      <a:srgbClr val="E6000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Vodafone_Template_16x9</Template>
  <TotalTime>0</TotalTime>
  <Words>1188</Words>
  <Application>Microsoft Office PowerPoint</Application>
  <PresentationFormat>Presentación en pantalla (16:9)</PresentationFormat>
  <Paragraphs>154</Paragraphs>
  <Slides>11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11</vt:i4>
      </vt:variant>
    </vt:vector>
  </HeadingPairs>
  <TitlesOfParts>
    <vt:vector size="12" baseType="lpstr">
      <vt:lpstr>Vodafone_Template_16x9</vt:lpstr>
      <vt:lpstr>Detractors’ profiling</vt:lpstr>
      <vt:lpstr>Executive Summary</vt:lpstr>
      <vt:lpstr>Hard Detractors actionable insights (VF Convergent base)</vt:lpstr>
      <vt:lpstr>Hard Detractors actionable insights (Ono base)</vt:lpstr>
      <vt:lpstr>Hard Detractors actionable insights</vt:lpstr>
      <vt:lpstr>Hard Detractors actionable insights</vt:lpstr>
      <vt:lpstr>Additional content</vt:lpstr>
      <vt:lpstr>Methodology: Problem Statement</vt:lpstr>
      <vt:lpstr>Methodology: Validate proxy hypothesis</vt:lpstr>
      <vt:lpstr>Roadmap and next steps</vt:lpstr>
      <vt:lpstr>Previous meetings and deliverables</vt:lpstr>
    </vt:vector>
  </TitlesOfParts>
  <Manager/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cp:lastPrinted>2011-08-30T12:20:26Z</cp:lastPrinted>
  <dcterms:created xsi:type="dcterms:W3CDTF">2017-12-14T10:33:08Z</dcterms:created>
  <dcterms:modified xsi:type="dcterms:W3CDTF">2017-12-22T09:28:54Z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NewReviewCycle">
    <vt:lpwstr/>
  </property>
  <property fmtid="{D5CDD505-2E9C-101B-9397-08002B2CF9AE}" pid="3" name="_AdHocReviewCycleID">
    <vt:i4>509374220</vt:i4>
  </property>
</Properties>
</file>